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2"/>
  </p:notesMasterIdLst>
  <p:sldIdLst>
    <p:sldId id="494" r:id="rId5"/>
    <p:sldId id="547" r:id="rId6"/>
    <p:sldId id="506" r:id="rId7"/>
    <p:sldId id="549" r:id="rId8"/>
    <p:sldId id="507" r:id="rId9"/>
    <p:sldId id="510" r:id="rId10"/>
    <p:sldId id="551" r:id="rId11"/>
    <p:sldId id="552" r:id="rId12"/>
    <p:sldId id="508" r:id="rId13"/>
    <p:sldId id="509" r:id="rId14"/>
    <p:sldId id="550" r:id="rId15"/>
    <p:sldId id="512" r:id="rId16"/>
    <p:sldId id="513" r:id="rId17"/>
    <p:sldId id="514" r:id="rId18"/>
    <p:sldId id="515" r:id="rId19"/>
    <p:sldId id="516" r:id="rId20"/>
    <p:sldId id="517" r:id="rId21"/>
    <p:sldId id="518" r:id="rId22"/>
    <p:sldId id="519" r:id="rId23"/>
    <p:sldId id="520" r:id="rId24"/>
    <p:sldId id="521" r:id="rId25"/>
    <p:sldId id="522" r:id="rId26"/>
    <p:sldId id="523" r:id="rId27"/>
    <p:sldId id="524" r:id="rId28"/>
    <p:sldId id="525" r:id="rId29"/>
    <p:sldId id="526" r:id="rId30"/>
    <p:sldId id="527" r:id="rId31"/>
    <p:sldId id="528" r:id="rId32"/>
    <p:sldId id="529" r:id="rId33"/>
    <p:sldId id="530" r:id="rId34"/>
    <p:sldId id="531" r:id="rId35"/>
    <p:sldId id="532" r:id="rId36"/>
    <p:sldId id="533" r:id="rId37"/>
    <p:sldId id="534" r:id="rId38"/>
    <p:sldId id="535" r:id="rId39"/>
    <p:sldId id="536" r:id="rId40"/>
    <p:sldId id="537" r:id="rId41"/>
    <p:sldId id="544" r:id="rId42"/>
    <p:sldId id="538" r:id="rId43"/>
    <p:sldId id="545" r:id="rId44"/>
    <p:sldId id="546" r:id="rId45"/>
    <p:sldId id="539" r:id="rId46"/>
    <p:sldId id="540" r:id="rId47"/>
    <p:sldId id="548" r:id="rId48"/>
    <p:sldId id="541" r:id="rId49"/>
    <p:sldId id="542" r:id="rId50"/>
    <p:sldId id="543" r:id="rId51"/>
  </p:sldIdLst>
  <p:sldSz cx="7556500" cy="10693400"/>
  <p:notesSz cx="9144000" cy="6858000"/>
  <p:embeddedFontLst>
    <p:embeddedFont>
      <p:font typeface="Abadi" panose="020B0604020104020204" pitchFamily="34" charset="0"/>
      <p:regular r:id="rId53"/>
    </p:embeddedFont>
    <p:embeddedFont>
      <p:font typeface="Arial Black" panose="020B0A04020102020204" pitchFamily="34" charset="0"/>
      <p:regular r:id="rId54"/>
      <p:bold r:id="rId55"/>
      <p:italic r:id="rId56"/>
    </p:embeddedFont>
    <p:embeddedFont>
      <p:font typeface="Arial MT Light" panose="020B0302030403020204" pitchFamily="34" charset="0"/>
      <p:regular r:id="rId57"/>
      <p:italic r:id="rId58"/>
    </p:embeddedFont>
    <p:embeddedFont>
      <p:font typeface="Arial MT Medium" panose="020B0703030403020204" pitchFamily="34" charset="0"/>
      <p:regular r:id="rId59"/>
      <p:italic r:id="rId60"/>
    </p:embeddedFont>
    <p:embeddedFont>
      <p:font typeface="Gilroy ExtraBold" panose="00000900000000000000" pitchFamily="50" charset="0"/>
      <p:bold r:id="rId61"/>
    </p:embeddedFont>
    <p:embeddedFont>
      <p:font typeface="Myriad Pro" panose="020B0503030403020204" pitchFamily="2"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57" userDrawn="1">
          <p15:clr>
            <a:srgbClr val="A4A3A4"/>
          </p15:clr>
        </p15:guide>
        <p15:guide id="2" pos="203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37AE69-2044-77E8-4DE3-ADF39AE26113}" name="TOTRADE Team" initials="TT" userId="S::team@totrade.co::b05d867e-e5d0-4d94-8a56-17dcf7da626f" providerId="AD"/>
  <p188:author id="{99A260C1-E479-2E24-A16E-5B06FE2E121B}" name="Thone Siharath" initials="TS" userId="S::ps@365.totrade.co::3af686d6-b1f0-4f2a-b210-c611a32a9c5b" providerId="AD"/>
  <p188:author id="{7F4327FE-33BE-5615-762C-DA61BE1D9D03}" name="Thone" initials="T" userId="S::ceo@hydroloop.org::3af686d6-b1f0-4f2a-b210-c611a32a9c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33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07E247-F897-4D1A-9E55-744D37ABAB8A}" v="10" dt="2025-09-17T05:09:32.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79892" autoAdjust="0"/>
  </p:normalViewPr>
  <p:slideViewPr>
    <p:cSldViewPr>
      <p:cViewPr varScale="1">
        <p:scale>
          <a:sx n="55" d="100"/>
          <a:sy n="55" d="100"/>
        </p:scale>
        <p:origin x="2736" y="58"/>
      </p:cViewPr>
      <p:guideLst>
        <p:guide orient="horz" pos="3057"/>
        <p:guide pos="2035"/>
      </p:guideLst>
    </p:cSldViewPr>
  </p:slideViewPr>
  <p:outlineViewPr>
    <p:cViewPr>
      <p:scale>
        <a:sx n="33" d="100"/>
        <a:sy n="33" d="100"/>
      </p:scale>
      <p:origin x="0" y="0"/>
    </p:cViewPr>
  </p:outlineViewPr>
  <p:notesTextViewPr>
    <p:cViewPr>
      <p:scale>
        <a:sx n="150" d="100"/>
        <a:sy n="150" d="100"/>
      </p:scale>
      <p:origin x="0" y="-7488"/>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ne Siharath" userId="41daa6c8-f00d-4210-8653-d175ab2a0b95" providerId="ADAL" clId="{3E983F0A-1568-443E-8540-A4B44F62E6EA}"/>
    <pc:docChg chg="addSld modSld">
      <pc:chgData name="Thone Siharath" userId="41daa6c8-f00d-4210-8653-d175ab2a0b95" providerId="ADAL" clId="{3E983F0A-1568-443E-8540-A4B44F62E6EA}" dt="2025-09-17T05:00:16.074" v="25" actId="20577"/>
      <pc:docMkLst>
        <pc:docMk/>
      </pc:docMkLst>
      <pc:sldChg chg="modSp mod">
        <pc:chgData name="Thone Siharath" userId="41daa6c8-f00d-4210-8653-d175ab2a0b95" providerId="ADAL" clId="{3E983F0A-1568-443E-8540-A4B44F62E6EA}" dt="2025-09-17T04:55:04.843" v="12" actId="1036"/>
        <pc:sldMkLst>
          <pc:docMk/>
          <pc:sldMk cId="1498086603" sldId="510"/>
        </pc:sldMkLst>
        <pc:picChg chg="mod">
          <ac:chgData name="Thone Siharath" userId="41daa6c8-f00d-4210-8653-d175ab2a0b95" providerId="ADAL" clId="{3E983F0A-1568-443E-8540-A4B44F62E6EA}" dt="2025-09-17T04:55:01.347" v="5" actId="1035"/>
          <ac:picMkLst>
            <pc:docMk/>
            <pc:sldMk cId="1498086603" sldId="510"/>
            <ac:picMk id="3" creationId="{A207C5BC-392F-9236-F055-44F91FCCCDE0}"/>
          </ac:picMkLst>
        </pc:picChg>
        <pc:picChg chg="mod">
          <ac:chgData name="Thone Siharath" userId="41daa6c8-f00d-4210-8653-d175ab2a0b95" providerId="ADAL" clId="{3E983F0A-1568-443E-8540-A4B44F62E6EA}" dt="2025-09-17T04:55:04.843" v="12" actId="1036"/>
          <ac:picMkLst>
            <pc:docMk/>
            <pc:sldMk cId="1498086603" sldId="510"/>
            <ac:picMk id="5" creationId="{62355CB4-B104-F1A4-0655-240ECAF0C9D1}"/>
          </ac:picMkLst>
        </pc:picChg>
      </pc:sldChg>
      <pc:sldChg chg="modSp add modNotesTx">
        <pc:chgData name="Thone Siharath" userId="41daa6c8-f00d-4210-8653-d175ab2a0b95" providerId="ADAL" clId="{3E983F0A-1568-443E-8540-A4B44F62E6EA}" dt="2025-09-17T04:57:34.741" v="22" actId="20577"/>
        <pc:sldMkLst>
          <pc:docMk/>
          <pc:sldMk cId="4091020294" sldId="551"/>
        </pc:sldMkLst>
        <pc:picChg chg="mod">
          <ac:chgData name="Thone Siharath" userId="41daa6c8-f00d-4210-8653-d175ab2a0b95" providerId="ADAL" clId="{3E983F0A-1568-443E-8540-A4B44F62E6EA}" dt="2025-09-17T04:55:33.643" v="15" actId="14826"/>
          <ac:picMkLst>
            <pc:docMk/>
            <pc:sldMk cId="4091020294" sldId="551"/>
            <ac:picMk id="3" creationId="{7C149A4E-7B4E-FB02-499E-EC6ACD788C4E}"/>
          </ac:picMkLst>
        </pc:picChg>
        <pc:picChg chg="mod">
          <ac:chgData name="Thone Siharath" userId="41daa6c8-f00d-4210-8653-d175ab2a0b95" providerId="ADAL" clId="{3E983F0A-1568-443E-8540-A4B44F62E6EA}" dt="2025-09-17T04:55:24.254" v="14" actId="14826"/>
          <ac:picMkLst>
            <pc:docMk/>
            <pc:sldMk cId="4091020294" sldId="551"/>
            <ac:picMk id="5" creationId="{33EF6723-EB79-08DB-E905-75AD211DA931}"/>
          </ac:picMkLst>
        </pc:picChg>
      </pc:sldChg>
      <pc:sldChg chg="modSp add modNotesTx">
        <pc:chgData name="Thone Siharath" userId="41daa6c8-f00d-4210-8653-d175ab2a0b95" providerId="ADAL" clId="{3E983F0A-1568-443E-8540-A4B44F62E6EA}" dt="2025-09-17T05:00:16.074" v="25" actId="20577"/>
        <pc:sldMkLst>
          <pc:docMk/>
          <pc:sldMk cId="725666350" sldId="552"/>
        </pc:sldMkLst>
        <pc:picChg chg="mod">
          <ac:chgData name="Thone Siharath" userId="41daa6c8-f00d-4210-8653-d175ab2a0b95" providerId="ADAL" clId="{3E983F0A-1568-443E-8540-A4B44F62E6EA}" dt="2025-09-17T04:56:00.752" v="18" actId="14826"/>
          <ac:picMkLst>
            <pc:docMk/>
            <pc:sldMk cId="725666350" sldId="552"/>
            <ac:picMk id="3" creationId="{095F697C-3D3E-5C57-DE8B-CEB0916BCF2F}"/>
          </ac:picMkLst>
        </pc:picChg>
        <pc:picChg chg="mod">
          <ac:chgData name="Thone Siharath" userId="41daa6c8-f00d-4210-8653-d175ab2a0b95" providerId="ADAL" clId="{3E983F0A-1568-443E-8540-A4B44F62E6EA}" dt="2025-09-17T04:55:53.903" v="17" actId="14826"/>
          <ac:picMkLst>
            <pc:docMk/>
            <pc:sldMk cId="725666350" sldId="552"/>
            <ac:picMk id="5" creationId="{66536C3A-F898-6FC5-597E-38092D0996E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6C030F3-4ACD-4344-952B-5826D0CBBB22}" type="datetimeFigureOut">
              <a:rPr lang="en-US" smtClean="0"/>
              <a:t>9/17/2025</a:t>
            </a:fld>
            <a:endParaRPr lang="en-US"/>
          </a:p>
        </p:txBody>
      </p:sp>
      <p:sp>
        <p:nvSpPr>
          <p:cNvPr id="4" name="Slide Image Placeholder 3"/>
          <p:cNvSpPr>
            <a:spLocks noGrp="1" noRot="1" noChangeAspect="1"/>
          </p:cNvSpPr>
          <p:nvPr>
            <p:ph type="sldImg" idx="2"/>
          </p:nvPr>
        </p:nvSpPr>
        <p:spPr>
          <a:xfrm>
            <a:off x="3754438" y="857250"/>
            <a:ext cx="163512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D232072-4639-41A0-AD0E-CEE433FCF399}" type="slidenum">
              <a:rPr lang="en-US" smtClean="0"/>
              <a:t>‹#›</a:t>
            </a:fld>
            <a:endParaRPr lang="en-US"/>
          </a:p>
        </p:txBody>
      </p:sp>
    </p:spTree>
    <p:extLst>
      <p:ext uri="{BB962C8B-B14F-4D97-AF65-F5344CB8AC3E}">
        <p14:creationId xmlns:p14="http://schemas.microsoft.com/office/powerpoint/2010/main" val="4978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otrade.co/rom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totrade.co/e" TargetMode="External"/><Relationship Id="rId5" Type="http://schemas.openxmlformats.org/officeDocument/2006/relationships/hyperlink" Target="https://youtube.com/jP8nz0cVbzQ&amp;t=181s" TargetMode="External"/><Relationship Id="rId4" Type="http://schemas.openxmlformats.org/officeDocument/2006/relationships/hyperlink" Target="https://youtu.be/K_8xd0LCeRQ?t=195"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facebook.com/l.php?u=http%3A%2F%2Ftotrade.co%2Fhs%3Ffbclid%3DIwZXh0bgNhZW0CMTAAYnJpZBExWG1qaEc3N2k2bVpyZ0tvdgEeAIbILvZjHUq6mTUIEKOCyCm0WRaptVNEVfsipApOL6HyAa4xgNSdHF8VfYk_aem_Vutf7ykTEvpTR8PHRCLHvg&amp;h=AT2PuMpg0geFyCRCSt3yqRmxFFzEhGZaej8aud_INN6G04AB2tH_Ia38Buu_rvE_RfyuAG2yb-Z6um5jIN6XNLIhzoWjqC47-6xG6xjApkmjfFFXUpvVx0lS3VjqEaU_bOhcLGT3YwkmwCNW&amp;__tn__=-UK-R&amp;c%5b0%5d=AT3dvb7mH6pNdgfjQq4J6FwZWByAQyLCgHRGyA9kO_zJCR0L7RqIa--qkH63xV5nNVrqL99pNaAx4SB9pxKdgNm8wNZUoEEYQjgA-QIx1oUn0iif0hbSVwCnmpBpDEtZSqt2p7BDiW3TEbnMjwREfrRnzqVqcDXJAjMGEHXypJmPpL7PXTE" TargetMode="External"/><Relationship Id="rId7" Type="http://schemas.openxmlformats.org/officeDocument/2006/relationships/hyperlink" Target="https://totrade.co/bp"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totrade.co/cr" TargetMode="External"/><Relationship Id="rId5" Type="http://schemas.openxmlformats.org/officeDocument/2006/relationships/hyperlink" Target="https://totrade.co/pdf" TargetMode="External"/><Relationship Id="rId4" Type="http://schemas.openxmlformats.org/officeDocument/2006/relationships/hyperlink" Target="https://totrade.co/biz"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totrade.co/cr" TargetMode="External"/><Relationship Id="rId3" Type="http://schemas.openxmlformats.org/officeDocument/2006/relationships/hyperlink" Target="https://totrade.co/g" TargetMode="External"/><Relationship Id="rId7" Type="http://schemas.openxmlformats.org/officeDocument/2006/relationships/hyperlink" Target="https://totrade.co/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totrade.co/biz" TargetMode="External"/><Relationship Id="rId5" Type="http://schemas.openxmlformats.org/officeDocument/2006/relationships/hyperlink" Target="https://totrade.co/h" TargetMode="External"/><Relationship Id="rId4" Type="http://schemas.openxmlformats.org/officeDocument/2006/relationships/hyperlink" Target="https://totrade.co/e" TargetMode="External"/><Relationship Id="rId9" Type="http://schemas.openxmlformats.org/officeDocument/2006/relationships/hyperlink" Target="https://totrade.co/bp"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otrade.co/fr?fbclid=IwZXh0bgNhZW0CMTAAYnJpZBExNTF5TkNSRVFhMktRdGdaRwEec6B2osz2K9dvGHV9S_6zNA--MJt847VsZhwd0Px-sl6ZINUuOPWgQjyFRqU_aem_ctm-rHOT22dAUL7RQc5iFw"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vt.tiktok.com/ZSBPFd8er?fbclid=IwZXh0bgNhZW0CMTAAYnJpZBExNTF5TkNSRVFhMktRdGdaRwEe8YBASfsEmCMMVfNzIbcSUCg5JBwALB-5g5MncauUxl6miawLbFpwj5iqSOY_aem_s7utXENQ68n8qcbGR6zeyw"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857250"/>
            <a:ext cx="1635125" cy="2314575"/>
          </a:xfrm>
        </p:spPr>
      </p:sp>
      <p:sp>
        <p:nvSpPr>
          <p:cNvPr id="3" name="Notes Placeholder 2"/>
          <p:cNvSpPr>
            <a:spLocks noGrp="1"/>
          </p:cNvSpPr>
          <p:nvPr>
            <p:ph type="body" idx="1"/>
          </p:nvPr>
        </p:nvSpPr>
        <p:spPr/>
        <p:txBody>
          <a:bodyPr/>
          <a:lstStyle/>
          <a:p>
            <a:pPr algn="l"/>
            <a:r>
              <a:rPr lang="en-GB" sz="1800" b="1" i="0" dirty="0">
                <a:solidFill>
                  <a:srgbClr val="111111"/>
                </a:solidFill>
                <a:effectLst/>
                <a:highlight>
                  <a:srgbClr val="2B2B2B"/>
                </a:highlight>
                <a:latin typeface="Abadi" panose="020B0604020104020204" pitchFamily="34" charset="0"/>
              </a:rPr>
              <a:t>#UGDMN WORKING PAPER</a:t>
            </a:r>
            <a:endParaRPr lang="en-GB" sz="1800" b="0" i="0" dirty="0">
              <a:solidFill>
                <a:srgbClr val="111111"/>
              </a:solidFill>
              <a:effectLst/>
              <a:highlight>
                <a:srgbClr val="2B2B2B"/>
              </a:highlight>
              <a:latin typeface="Abadi" panose="020B0604020104020204" pitchFamily="34" charset="0"/>
            </a:endParaRPr>
          </a:p>
          <a:p>
            <a:r>
              <a:rPr lang="en-US" sz="1800" b="1" kern="0" noProof="0" dirty="0">
                <a:solidFill>
                  <a:srgbClr val="003366"/>
                </a:solidFill>
                <a:highlight>
                  <a:srgbClr val="2B2B2B"/>
                </a:highlight>
                <a:latin typeface="Arial Black" panose="020B0A04020102020204" pitchFamily="34" charset="0"/>
                <a:ea typeface="Times New Roman" panose="02020603050405020304" pitchFamily="18" charset="0"/>
              </a:rPr>
              <a:t>#UGDMN means </a:t>
            </a:r>
            <a:r>
              <a:rPr lang="en-US" sz="1800" spc="400" noProof="0" dirty="0">
                <a:solidFill>
                  <a:srgbClr val="003366"/>
                </a:solidFill>
                <a:highlight>
                  <a:srgbClr val="2B2B2B"/>
                </a:highlight>
                <a:latin typeface="Gilroy ExtraBold" panose="00000900000000000000" pitchFamily="50" charset="0"/>
              </a:rPr>
              <a:t>U</a:t>
            </a:r>
            <a:r>
              <a:rPr lang="en-US" sz="1800" spc="400" noProof="0" dirty="0">
                <a:solidFill>
                  <a:srgbClr val="003366"/>
                </a:solidFill>
                <a:highlight>
                  <a:srgbClr val="2B2B2B"/>
                </a:highlight>
                <a:latin typeface="Myriad Pro" panose="020B0503030403020204" pitchFamily="2" charset="0"/>
              </a:rPr>
              <a:t>ltimate </a:t>
            </a:r>
            <a:r>
              <a:rPr lang="en-US" sz="1800" spc="400" noProof="0" dirty="0">
                <a:solidFill>
                  <a:srgbClr val="003366"/>
                </a:solidFill>
                <a:highlight>
                  <a:srgbClr val="2B2B2B"/>
                </a:highlight>
                <a:latin typeface="Gilroy ExtraBold" panose="00000900000000000000" pitchFamily="50" charset="0"/>
              </a:rPr>
              <a:t>G</a:t>
            </a:r>
            <a:r>
              <a:rPr lang="en-US" sz="1800" spc="400" noProof="0" dirty="0">
                <a:solidFill>
                  <a:srgbClr val="003366"/>
                </a:solidFill>
                <a:highlight>
                  <a:srgbClr val="2B2B2B"/>
                </a:highlight>
                <a:latin typeface="Myriad Pro" panose="020B0503030403020204" pitchFamily="2" charset="0"/>
              </a:rPr>
              <a:t>lobal </a:t>
            </a:r>
            <a:r>
              <a:rPr lang="en-US" sz="1800" spc="400" noProof="0" dirty="0">
                <a:solidFill>
                  <a:srgbClr val="003366"/>
                </a:solidFill>
                <a:highlight>
                  <a:srgbClr val="2B2B2B"/>
                </a:highlight>
                <a:latin typeface="Gilroy ExtraBold" panose="00000900000000000000" pitchFamily="50" charset="0"/>
              </a:rPr>
              <a:t>D</a:t>
            </a:r>
            <a:r>
              <a:rPr lang="en-US" sz="1800" spc="400" noProof="0" dirty="0">
                <a:solidFill>
                  <a:srgbClr val="003366"/>
                </a:solidFill>
                <a:highlight>
                  <a:srgbClr val="2B2B2B"/>
                </a:highlight>
                <a:latin typeface="Myriad Pro" panose="020B0503030403020204" pitchFamily="2" charset="0"/>
              </a:rPr>
              <a:t>isaster </a:t>
            </a:r>
            <a:r>
              <a:rPr lang="en-US" sz="1800" spc="400" noProof="0" dirty="0">
                <a:solidFill>
                  <a:srgbClr val="003366"/>
                </a:solidFill>
                <a:highlight>
                  <a:srgbClr val="2B2B2B"/>
                </a:highlight>
                <a:latin typeface="Gilroy ExtraBold" panose="00000900000000000000" pitchFamily="50" charset="0"/>
              </a:rPr>
              <a:t>M</a:t>
            </a:r>
            <a:r>
              <a:rPr lang="en-US" sz="1800" spc="400" noProof="0" dirty="0">
                <a:solidFill>
                  <a:srgbClr val="003366"/>
                </a:solidFill>
                <a:highlight>
                  <a:srgbClr val="2B2B2B"/>
                </a:highlight>
                <a:latin typeface="Myriad Pro" panose="020B0503030403020204" pitchFamily="2" charset="0"/>
              </a:rPr>
              <a:t>itigation </a:t>
            </a:r>
            <a:r>
              <a:rPr lang="en-US" sz="1800" spc="400" noProof="0" dirty="0">
                <a:solidFill>
                  <a:srgbClr val="003366"/>
                </a:solidFill>
                <a:highlight>
                  <a:srgbClr val="2B2B2B"/>
                </a:highlight>
                <a:latin typeface="Gilroy ExtraBold" panose="00000900000000000000" pitchFamily="50" charset="0"/>
              </a:rPr>
              <a:t>N</a:t>
            </a:r>
            <a:r>
              <a:rPr lang="en-US" sz="1800" spc="400" noProof="0" dirty="0">
                <a:solidFill>
                  <a:srgbClr val="003366"/>
                </a:solidFill>
                <a:highlight>
                  <a:srgbClr val="2B2B2B"/>
                </a:highlight>
                <a:latin typeface="Myriad Pro" panose="020B0503030403020204" pitchFamily="2" charset="0"/>
              </a:rPr>
              <a:t>exus</a:t>
            </a:r>
          </a:p>
          <a:p>
            <a:pPr>
              <a:lnSpc>
                <a:spcPts val="2400"/>
              </a:lnSpc>
              <a:tabLst>
                <a:tab pos="4114800" algn="l"/>
              </a:tabLst>
            </a:pPr>
            <a:r>
              <a:rPr lang="en-US" sz="1800" spc="400" noProof="0" dirty="0">
                <a:solidFill>
                  <a:srgbClr val="003366"/>
                </a:solidFill>
                <a:highlight>
                  <a:srgbClr val="2B2B2B"/>
                </a:highlight>
                <a:latin typeface="Myriad Pro" panose="020B0503030403020204" pitchFamily="2" charset="0"/>
              </a:rPr>
              <a:t>It is </a:t>
            </a:r>
            <a:r>
              <a:rPr lang="en-US" sz="1800" kern="0" spc="270" noProof="0" dirty="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Feasibility Study and Business Plan Earth Climate and Geological Risks</a:t>
            </a:r>
          </a:p>
          <a:p>
            <a:pPr>
              <a:lnSpc>
                <a:spcPts val="2400"/>
              </a:lnSpc>
              <a:tabLst>
                <a:tab pos="4114800" algn="l"/>
              </a:tabLst>
            </a:pPr>
            <a:r>
              <a:rPr lang="en-US" sz="1800" kern="0" spc="270" noProof="0" dirty="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from Galactic Cosmic Rays (GCRs)</a:t>
            </a:r>
          </a:p>
          <a:p>
            <a:pPr>
              <a:lnSpc>
                <a:spcPts val="2400"/>
              </a:lnSpc>
              <a:tabLst>
                <a:tab pos="4114800" algn="l"/>
              </a:tabLst>
            </a:pPr>
            <a:endParaRPr lang="en-US" sz="1800" kern="0" spc="270" noProof="0" dirty="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1800" kern="0" spc="270" noProof="0" dirty="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Instead of Outdated Climate Hansenism which will be explained later at first.</a:t>
            </a:r>
          </a:p>
          <a:p>
            <a:pPr>
              <a:lnSpc>
                <a:spcPts val="2400"/>
              </a:lnSpc>
              <a:tabLst>
                <a:tab pos="4114800" algn="l"/>
              </a:tabLst>
            </a:pPr>
            <a:endParaRPr lang="en-US" sz="1800" kern="0" spc="270" noProof="0" dirty="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1800" kern="0" spc="270" noProof="0" dirty="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by Phouthone Siharath</a:t>
            </a:r>
          </a:p>
          <a:p>
            <a:pPr>
              <a:lnSpc>
                <a:spcPts val="2400"/>
              </a:lnSpc>
              <a:tabLst>
                <a:tab pos="4114800" algn="l"/>
              </a:tabLst>
            </a:pPr>
            <a:r>
              <a:rPr lang="en-US" sz="1800" kern="0" spc="270" noProof="0" dirty="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Totrade.co</a:t>
            </a:r>
          </a:p>
          <a:p>
            <a:pPr>
              <a:lnSpc>
                <a:spcPts val="2400"/>
              </a:lnSpc>
              <a:tabLst>
                <a:tab pos="4114800" algn="l"/>
              </a:tabLst>
            </a:pPr>
            <a:r>
              <a:rPr lang="en-US" sz="1800" noProof="0" dirty="0">
                <a:solidFill>
                  <a:schemeClr val="bg1"/>
                </a:solidFill>
                <a:highlight>
                  <a:srgbClr val="2B2B2B"/>
                </a:highlight>
              </a:rPr>
              <a:t>team@totrade.co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17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3E5BE-51B1-995E-59D8-8EB9FA821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3A333-587C-E950-4D01-F70AE5153714}"/>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0125748D-CC1B-E3E4-2722-46694D4311CF}"/>
              </a:ext>
            </a:extLst>
          </p:cNvPr>
          <p:cNvSpPr>
            <a:spLocks noGrp="1"/>
          </p:cNvSpPr>
          <p:nvPr>
            <p:ph type="body" idx="1"/>
          </p:nvPr>
        </p:nvSpPr>
        <p:spPr/>
        <p:txBody>
          <a:bodyPr/>
          <a:lstStyle/>
          <a:p>
            <a:r>
              <a:rPr lang="en-GB" sz="1800" b="1" i="0" kern="1200" dirty="0">
                <a:solidFill>
                  <a:schemeClr val="tx1"/>
                </a:solidFill>
                <a:effectLst/>
                <a:highlight>
                  <a:srgbClr val="2B2B2B"/>
                </a:highlight>
                <a:latin typeface="+mn-lt"/>
                <a:ea typeface="+mn-ea"/>
                <a:cs typeface="+mn-cs"/>
              </a:rPr>
              <a:t>Global Risk Assessment &amp; Feasibility Studies</a:t>
            </a:r>
          </a:p>
          <a:p>
            <a:r>
              <a:rPr lang="en-GB" sz="1800" b="1" i="0" kern="1200" dirty="0">
                <a:solidFill>
                  <a:schemeClr val="tx1"/>
                </a:solidFill>
                <a:effectLst/>
                <a:highlight>
                  <a:srgbClr val="2B2B2B"/>
                </a:highlight>
                <a:latin typeface="+mn-lt"/>
                <a:ea typeface="+mn-ea"/>
                <a:cs typeface="+mn-cs"/>
              </a:rPr>
              <a:t>Beyond CO₂: Galactic Cosmic Rays and Cataclysms</a:t>
            </a:r>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 Recent extreme rainfall anomalies (bit.ly/</a:t>
            </a:r>
            <a:r>
              <a:rPr lang="en-GB" sz="1800" b="0" i="0" kern="1200" dirty="0" err="1">
                <a:solidFill>
                  <a:schemeClr val="tx1"/>
                </a:solidFill>
                <a:effectLst/>
                <a:highlight>
                  <a:srgbClr val="2B2B2B"/>
                </a:highlight>
                <a:latin typeface="+mn-lt"/>
                <a:ea typeface="+mn-ea"/>
                <a:cs typeface="+mn-cs"/>
              </a:rPr>
              <a:t>ttfloods</a:t>
            </a:r>
            <a:r>
              <a:rPr lang="en-GB" sz="1800" b="0" i="0" kern="1200" dirty="0">
                <a:solidFill>
                  <a:schemeClr val="tx1"/>
                </a:solidFill>
                <a:effectLst/>
                <a:highlight>
                  <a:srgbClr val="2B2B2B"/>
                </a:highlight>
                <a:latin typeface="+mn-lt"/>
                <a:ea typeface="+mn-ea"/>
                <a:cs typeface="+mn-cs"/>
              </a:rPr>
              <a:t>) signal deeper drivers beyond CO₂.</a:t>
            </a:r>
            <a:br>
              <a:rPr lang="en-GB" sz="1800" b="0" i="0" kern="1200" dirty="0">
                <a:solidFill>
                  <a:schemeClr val="tx1"/>
                </a:solidFill>
                <a:effectLst/>
                <a:highlight>
                  <a:srgbClr val="2B2B2B"/>
                </a:highlight>
                <a:latin typeface="+mn-lt"/>
                <a:ea typeface="+mn-ea"/>
                <a:cs typeface="+mn-cs"/>
              </a:rPr>
            </a:br>
            <a:r>
              <a:rPr lang="en-GB" sz="1800" b="0" i="0" kern="1200" dirty="0">
                <a:solidFill>
                  <a:schemeClr val="tx1"/>
                </a:solidFill>
                <a:effectLst/>
                <a:highlight>
                  <a:srgbClr val="2B2B2B"/>
                </a:highlight>
                <a:latin typeface="+mn-lt"/>
                <a:ea typeface="+mn-ea"/>
                <a:cs typeface="+mn-cs"/>
              </a:rPr>
              <a:t>• CERN’s CLOUD experiment shows GCRs influence aerosol formation and cloud seeding, altering climate systems.</a:t>
            </a:r>
            <a:br>
              <a:rPr lang="en-GB" sz="1800" b="0" i="0" kern="1200" dirty="0">
                <a:solidFill>
                  <a:schemeClr val="tx1"/>
                </a:solidFill>
                <a:effectLst/>
                <a:highlight>
                  <a:srgbClr val="2B2B2B"/>
                </a:highlight>
                <a:latin typeface="+mn-lt"/>
                <a:ea typeface="+mn-ea"/>
                <a:cs typeface="+mn-cs"/>
              </a:rPr>
            </a:br>
            <a:r>
              <a:rPr lang="en-GB" sz="1800" b="0" i="0" kern="1200" dirty="0">
                <a:solidFill>
                  <a:schemeClr val="tx1"/>
                </a:solidFill>
                <a:effectLst/>
                <a:highlight>
                  <a:srgbClr val="2B2B2B"/>
                </a:highlight>
                <a:latin typeface="+mn-lt"/>
                <a:ea typeface="+mn-ea"/>
                <a:cs typeface="+mn-cs"/>
              </a:rPr>
              <a:t>• Rising Galactic Cosmic Rays (GCRs), on multi-millennial cycles, are peaking toward ~2036, linked to solar activity decline.</a:t>
            </a:r>
            <a:br>
              <a:rPr lang="en-GB" sz="1800" b="0" i="0" kern="1200" dirty="0">
                <a:solidFill>
                  <a:schemeClr val="tx1"/>
                </a:solidFill>
                <a:effectLst/>
                <a:highlight>
                  <a:srgbClr val="2B2B2B"/>
                </a:highlight>
                <a:latin typeface="+mn-lt"/>
                <a:ea typeface="+mn-ea"/>
                <a:cs typeface="+mn-cs"/>
              </a:rPr>
            </a:br>
            <a:r>
              <a:rPr lang="en-GB" sz="1800" b="0" i="0" kern="1200" dirty="0">
                <a:solidFill>
                  <a:schemeClr val="tx1"/>
                </a:solidFill>
                <a:effectLst/>
                <a:highlight>
                  <a:srgbClr val="2B2B2B"/>
                </a:highlight>
                <a:latin typeface="+mn-lt"/>
                <a:ea typeface="+mn-ea"/>
                <a:cs typeface="+mn-cs"/>
              </a:rPr>
              <a:t>• Mainstream focus on CO₂ masks the real risk: GCR-driven atmospheric and geophysical instability.</a:t>
            </a:r>
          </a:p>
          <a:p>
            <a:r>
              <a:rPr lang="en-GB" sz="1800" b="1" i="0" kern="1200" dirty="0">
                <a:solidFill>
                  <a:schemeClr val="tx1"/>
                </a:solidFill>
                <a:effectLst/>
                <a:highlight>
                  <a:srgbClr val="2B2B2B"/>
                </a:highlight>
                <a:latin typeface="+mn-lt"/>
                <a:ea typeface="+mn-ea"/>
                <a:cs typeface="+mn-cs"/>
              </a:rPr>
              <a:t>Why it matters:</a:t>
            </a:r>
            <a:br>
              <a:rPr lang="en-GB" sz="1800" b="0" i="0" kern="1200" dirty="0">
                <a:solidFill>
                  <a:schemeClr val="tx1"/>
                </a:solidFill>
                <a:effectLst/>
                <a:highlight>
                  <a:srgbClr val="2B2B2B"/>
                </a:highlight>
                <a:latin typeface="+mn-lt"/>
                <a:ea typeface="+mn-ea"/>
                <a:cs typeface="+mn-cs"/>
              </a:rPr>
            </a:br>
            <a:r>
              <a:rPr lang="en-GB" sz="1800" b="0" i="0" kern="1200" dirty="0">
                <a:solidFill>
                  <a:schemeClr val="tx1"/>
                </a:solidFill>
                <a:effectLst/>
                <a:highlight>
                  <a:srgbClr val="2B2B2B"/>
                </a:highlight>
                <a:latin typeface="+mn-lt"/>
                <a:ea typeface="+mn-ea"/>
                <a:cs typeface="+mn-cs"/>
              </a:rPr>
              <a:t>• GCR surge destabilizes Earth’s interior → pressure buildup → </a:t>
            </a:r>
            <a:r>
              <a:rPr lang="en-GB" sz="1800" b="0" i="0" kern="1200" dirty="0" err="1">
                <a:solidFill>
                  <a:schemeClr val="tx1"/>
                </a:solidFill>
                <a:effectLst/>
                <a:highlight>
                  <a:srgbClr val="2B2B2B"/>
                </a:highlight>
                <a:latin typeface="+mn-lt"/>
                <a:ea typeface="+mn-ea"/>
                <a:cs typeface="+mn-cs"/>
              </a:rPr>
              <a:t>supervolcanoes</a:t>
            </a:r>
            <a:r>
              <a:rPr lang="en-GB" sz="1800" b="0" i="0" kern="1200" dirty="0">
                <a:solidFill>
                  <a:schemeClr val="tx1"/>
                </a:solidFill>
                <a:effectLst/>
                <a:highlight>
                  <a:srgbClr val="2B2B2B"/>
                </a:highlight>
                <a:latin typeface="+mn-lt"/>
                <a:ea typeface="+mn-ea"/>
                <a:cs typeface="+mn-cs"/>
              </a:rPr>
              <a:t>, megaquakes, crust slippage.</a:t>
            </a:r>
            <a:br>
              <a:rPr lang="en-GB" sz="1800" b="0" i="0" kern="1200" dirty="0">
                <a:solidFill>
                  <a:schemeClr val="tx1"/>
                </a:solidFill>
                <a:effectLst/>
                <a:highlight>
                  <a:srgbClr val="2B2B2B"/>
                </a:highlight>
                <a:latin typeface="+mn-lt"/>
                <a:ea typeface="+mn-ea"/>
                <a:cs typeface="+mn-cs"/>
              </a:rPr>
            </a:br>
            <a:r>
              <a:rPr lang="en-GB" sz="1800" b="0" i="0" kern="1200" dirty="0">
                <a:solidFill>
                  <a:schemeClr val="tx1"/>
                </a:solidFill>
                <a:effectLst/>
                <a:highlight>
                  <a:srgbClr val="2B2B2B"/>
                </a:highlight>
                <a:latin typeface="+mn-lt"/>
                <a:ea typeface="+mn-ea"/>
                <a:cs typeface="+mn-cs"/>
              </a:rPr>
              <a:t>• Consequences: continent-scale floods, infrastructure collapse, cultural and technological loss, followed by global glaciation.</a:t>
            </a:r>
          </a:p>
          <a:p>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Cyclic cataclysms from Earth’s crustal displacement:</a:t>
            </a:r>
          </a:p>
          <a:p>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Mechanism</a:t>
            </a:r>
          </a:p>
          <a:p>
            <a:r>
              <a:rPr lang="en-GB" sz="1800" b="0" i="0" kern="1200" dirty="0">
                <a:solidFill>
                  <a:schemeClr val="tx1"/>
                </a:solidFill>
                <a:effectLst/>
                <a:highlight>
                  <a:srgbClr val="2B2B2B"/>
                </a:highlight>
                <a:latin typeface="+mn-lt"/>
                <a:ea typeface="+mn-ea"/>
                <a:cs typeface="+mn-cs"/>
              </a:rPr>
              <a:t>• A semi-molten layer 60–120 miles deep acts as lubricant.</a:t>
            </a:r>
          </a:p>
          <a:p>
            <a:r>
              <a:rPr lang="en-GB" sz="1800" b="0" i="0" kern="1200" dirty="0">
                <a:solidFill>
                  <a:schemeClr val="tx1"/>
                </a:solidFill>
                <a:effectLst/>
                <a:highlight>
                  <a:srgbClr val="2B2B2B"/>
                </a:highlight>
                <a:latin typeface="+mn-lt"/>
                <a:ea typeface="+mn-ea"/>
                <a:cs typeface="+mn-cs"/>
              </a:rPr>
              <a:t>• Off-axis ice caps build centrifugal stress.</a:t>
            </a:r>
          </a:p>
          <a:p>
            <a:r>
              <a:rPr lang="en-GB" sz="1800" b="0" i="0" kern="1200" dirty="0">
                <a:solidFill>
                  <a:schemeClr val="tx1"/>
                </a:solidFill>
                <a:effectLst/>
                <a:highlight>
                  <a:srgbClr val="2B2B2B"/>
                </a:highlight>
                <a:latin typeface="+mn-lt"/>
                <a:ea typeface="+mn-ea"/>
                <a:cs typeface="+mn-cs"/>
              </a:rPr>
              <a:t>• Magnetic and electrical disruption lets the crust slip.</a:t>
            </a:r>
          </a:p>
          <a:p>
            <a:r>
              <a:rPr lang="en-GB" sz="1800" b="0" i="0" kern="1200" dirty="0">
                <a:solidFill>
                  <a:schemeClr val="tx1"/>
                </a:solidFill>
                <a:effectLst/>
                <a:highlight>
                  <a:srgbClr val="2B2B2B"/>
                </a:highlight>
                <a:latin typeface="+mn-lt"/>
                <a:ea typeface="+mn-ea"/>
                <a:cs typeface="+mn-cs"/>
              </a:rPr>
              <a:t>• Poles shift into the Torrid Zone within hours, triggering upheaval.</a:t>
            </a:r>
          </a:p>
          <a:p>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Effects</a:t>
            </a:r>
          </a:p>
          <a:p>
            <a:r>
              <a:rPr lang="en-GB" sz="1800" b="0" i="0" kern="1200" dirty="0">
                <a:solidFill>
                  <a:schemeClr val="tx1"/>
                </a:solidFill>
                <a:effectLst/>
                <a:highlight>
                  <a:srgbClr val="2B2B2B"/>
                </a:highlight>
                <a:latin typeface="+mn-lt"/>
                <a:ea typeface="+mn-ea"/>
                <a:cs typeface="+mn-cs"/>
              </a:rPr>
              <a:t>• Supersonic winds over 1,500 km/h shred life and structures.</a:t>
            </a:r>
          </a:p>
          <a:p>
            <a:r>
              <a:rPr lang="en-GB" sz="1800" b="0" i="0" kern="1200" dirty="0">
                <a:solidFill>
                  <a:schemeClr val="tx1"/>
                </a:solidFill>
                <a:effectLst/>
                <a:highlight>
                  <a:srgbClr val="2B2B2B"/>
                </a:highlight>
                <a:latin typeface="+mn-lt"/>
                <a:ea typeface="+mn-ea"/>
                <a:cs typeface="+mn-cs"/>
              </a:rPr>
              <a:t>• Oceans race inland as walls of water miles high.</a:t>
            </a:r>
          </a:p>
          <a:p>
            <a:r>
              <a:rPr lang="en-GB" sz="1800" b="0" i="0" kern="1200" dirty="0">
                <a:solidFill>
                  <a:schemeClr val="tx1"/>
                </a:solidFill>
                <a:effectLst/>
                <a:highlight>
                  <a:srgbClr val="2B2B2B"/>
                </a:highlight>
                <a:latin typeface="+mn-lt"/>
                <a:ea typeface="+mn-ea"/>
                <a:cs typeface="+mn-cs"/>
              </a:rPr>
              <a:t>• Quakes split continents; molten rock floods lowlands.</a:t>
            </a:r>
          </a:p>
          <a:p>
            <a:r>
              <a:rPr lang="en-GB" sz="1800" b="0" i="0" kern="1200" dirty="0">
                <a:solidFill>
                  <a:schemeClr val="tx1"/>
                </a:solidFill>
                <a:effectLst/>
                <a:highlight>
                  <a:srgbClr val="2B2B2B"/>
                </a:highlight>
                <a:latin typeface="+mn-lt"/>
                <a:ea typeface="+mn-ea"/>
                <a:cs typeface="+mn-cs"/>
              </a:rPr>
              <a:t>• Flash-freezing locks life and mud in place.</a:t>
            </a:r>
          </a:p>
          <a:p>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Global Reach</a:t>
            </a:r>
          </a:p>
          <a:p>
            <a:r>
              <a:rPr lang="en-GB" sz="1800" b="0" i="0" kern="1200" dirty="0">
                <a:solidFill>
                  <a:schemeClr val="tx1"/>
                </a:solidFill>
                <a:effectLst/>
                <a:highlight>
                  <a:srgbClr val="2B2B2B"/>
                </a:highlight>
                <a:latin typeface="+mn-lt"/>
                <a:ea typeface="+mn-ea"/>
                <a:cs typeface="+mn-cs"/>
              </a:rPr>
              <a:t>• Americas drowned, burned, frozen.</a:t>
            </a:r>
          </a:p>
          <a:p>
            <a:r>
              <a:rPr lang="en-GB" sz="1800" b="0" i="0" kern="1200" dirty="0">
                <a:solidFill>
                  <a:schemeClr val="tx1"/>
                </a:solidFill>
                <a:effectLst/>
                <a:highlight>
                  <a:srgbClr val="2B2B2B"/>
                </a:highlight>
                <a:latin typeface="+mn-lt"/>
                <a:ea typeface="+mn-ea"/>
                <a:cs typeface="+mn-cs"/>
              </a:rPr>
              <a:t>• Europe and Asia devastated by sea, wind, quakes.</a:t>
            </a:r>
          </a:p>
          <a:p>
            <a:r>
              <a:rPr lang="en-GB" sz="1800" b="0" i="0" kern="1200" dirty="0">
                <a:solidFill>
                  <a:schemeClr val="tx1"/>
                </a:solidFill>
                <a:effectLst/>
                <a:highlight>
                  <a:srgbClr val="2B2B2B"/>
                </a:highlight>
                <a:latin typeface="+mn-lt"/>
                <a:ea typeface="+mn-ea"/>
                <a:cs typeface="+mn-cs"/>
              </a:rPr>
              <a:t>• Africa partly spared, split in half, and shaken.</a:t>
            </a:r>
          </a:p>
          <a:p>
            <a:r>
              <a:rPr lang="en-GB" sz="1800" b="0" i="0" kern="1200" dirty="0">
                <a:solidFill>
                  <a:schemeClr val="tx1"/>
                </a:solidFill>
                <a:effectLst/>
                <a:highlight>
                  <a:srgbClr val="2B2B2B"/>
                </a:highlight>
                <a:latin typeface="+mn-lt"/>
                <a:ea typeface="+mn-ea"/>
                <a:cs typeface="+mn-cs"/>
              </a:rPr>
              <a:t>• Antarctica and Greenland shift to equator; melting raises seas 150+ m.</a:t>
            </a:r>
          </a:p>
          <a:p>
            <a:r>
              <a:rPr lang="en-GB" sz="1800" b="0" i="0" kern="1200" dirty="0">
                <a:solidFill>
                  <a:schemeClr val="tx1"/>
                </a:solidFill>
                <a:effectLst/>
                <a:highlight>
                  <a:srgbClr val="2B2B2B"/>
                </a:highlight>
                <a:latin typeface="+mn-lt"/>
                <a:ea typeface="+mn-ea"/>
                <a:cs typeface="+mn-cs"/>
              </a:rPr>
              <a:t>• Survivors hide in mountains; civilization erased.</a:t>
            </a:r>
          </a:p>
          <a:p>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Parallels</a:t>
            </a:r>
          </a:p>
          <a:p>
            <a:r>
              <a:rPr lang="en-GB" sz="1800" b="0" i="0" kern="1200" dirty="0">
                <a:solidFill>
                  <a:schemeClr val="tx1"/>
                </a:solidFill>
                <a:effectLst/>
                <a:highlight>
                  <a:srgbClr val="2B2B2B"/>
                </a:highlight>
                <a:latin typeface="+mn-lt"/>
                <a:ea typeface="+mn-ea"/>
                <a:cs typeface="+mn-cs"/>
              </a:rPr>
              <a:t>• Myths of Noah, Vishnu, Osiris, Utnapishtim reflect earlier resets.</a:t>
            </a:r>
          </a:p>
          <a:p>
            <a:r>
              <a:rPr lang="en-GB" sz="1800" b="0" i="0" kern="1200" dirty="0">
                <a:solidFill>
                  <a:schemeClr val="tx1"/>
                </a:solidFill>
                <a:effectLst/>
                <a:highlight>
                  <a:srgbClr val="2B2B2B"/>
                </a:highlight>
                <a:latin typeface="+mn-lt"/>
                <a:ea typeface="+mn-ea"/>
                <a:cs typeface="+mn-cs"/>
              </a:rPr>
              <a:t>• Cuvier (1812) noted sudden global catastrophes.</a:t>
            </a:r>
          </a:p>
          <a:p>
            <a:r>
              <a:rPr lang="en-GB" sz="1800" b="0" i="0" kern="1200" dirty="0">
                <a:solidFill>
                  <a:schemeClr val="tx1"/>
                </a:solidFill>
                <a:effectLst/>
                <a:highlight>
                  <a:srgbClr val="2B2B2B"/>
                </a:highlight>
                <a:latin typeface="+mn-lt"/>
                <a:ea typeface="+mn-ea"/>
                <a:cs typeface="+mn-cs"/>
              </a:rPr>
              <a:t>• Later scholars tied legends, fossils, geology to recurring events.</a:t>
            </a:r>
          </a:p>
          <a:p>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Evidence</a:t>
            </a:r>
          </a:p>
          <a:p>
            <a:r>
              <a:rPr lang="en-GB" sz="1800" b="0" i="0" kern="1200" dirty="0">
                <a:solidFill>
                  <a:schemeClr val="tx1"/>
                </a:solidFill>
                <a:effectLst/>
                <a:highlight>
                  <a:srgbClr val="2B2B2B"/>
                </a:highlight>
                <a:latin typeface="+mn-lt"/>
                <a:ea typeface="+mn-ea"/>
                <a:cs typeface="+mn-cs"/>
              </a:rPr>
              <a:t>• Alaska, Siberia, North America bone beds show sudden freezing.</a:t>
            </a:r>
          </a:p>
          <a:p>
            <a:r>
              <a:rPr lang="en-GB" sz="1800" b="0" i="0" kern="1200" dirty="0">
                <a:solidFill>
                  <a:schemeClr val="tx1"/>
                </a:solidFill>
                <a:effectLst/>
                <a:highlight>
                  <a:srgbClr val="2B2B2B"/>
                </a:highlight>
                <a:latin typeface="+mn-lt"/>
                <a:ea typeface="+mn-ea"/>
                <a:cs typeface="+mn-cs"/>
              </a:rPr>
              <a:t>• Grand Canyon and Badlands strata record repeated floods.</a:t>
            </a:r>
          </a:p>
          <a:p>
            <a:r>
              <a:rPr lang="en-GB" sz="1800" b="0" i="0" kern="1200" dirty="0">
                <a:solidFill>
                  <a:schemeClr val="tx1"/>
                </a:solidFill>
                <a:effectLst/>
                <a:highlight>
                  <a:srgbClr val="2B2B2B"/>
                </a:highlight>
                <a:latin typeface="+mn-lt"/>
                <a:ea typeface="+mn-ea"/>
                <a:cs typeface="+mn-cs"/>
              </a:rPr>
              <a:t>• Ice cap growth drives instability.</a:t>
            </a:r>
          </a:p>
          <a:p>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Pattern</a:t>
            </a:r>
          </a:p>
          <a:p>
            <a:r>
              <a:rPr lang="en-GB" sz="1800" b="0" i="0" kern="1200" dirty="0">
                <a:solidFill>
                  <a:schemeClr val="tx1"/>
                </a:solidFill>
                <a:effectLst/>
                <a:highlight>
                  <a:srgbClr val="2B2B2B"/>
                </a:highlight>
                <a:latin typeface="+mn-lt"/>
                <a:ea typeface="+mn-ea"/>
                <a:cs typeface="+mn-cs"/>
              </a:rPr>
              <a:t>• Cycle repeats every few thousand years.</a:t>
            </a:r>
          </a:p>
          <a:p>
            <a:r>
              <a:rPr lang="en-GB" sz="1800" b="0" i="0" kern="1200" dirty="0">
                <a:solidFill>
                  <a:schemeClr val="tx1"/>
                </a:solidFill>
                <a:effectLst/>
                <a:highlight>
                  <a:srgbClr val="2B2B2B"/>
                </a:highlight>
                <a:latin typeface="+mn-lt"/>
                <a:ea typeface="+mn-ea"/>
                <a:cs typeface="+mn-cs"/>
              </a:rPr>
              <a:t>• Last five mapped over 35,000+ years.</a:t>
            </a:r>
          </a:p>
          <a:p>
            <a:r>
              <a:rPr lang="en-GB" sz="1800" b="0" i="0" kern="1200" dirty="0">
                <a:solidFill>
                  <a:schemeClr val="tx1"/>
                </a:solidFill>
                <a:effectLst/>
                <a:highlight>
                  <a:srgbClr val="2B2B2B"/>
                </a:highlight>
                <a:latin typeface="+mn-lt"/>
                <a:ea typeface="+mn-ea"/>
                <a:cs typeface="+mn-cs"/>
              </a:rPr>
              <a:t>• Next shift near 2036, tied to solar-cosmic change.</a:t>
            </a:r>
          </a:p>
          <a:p>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Outcome</a:t>
            </a:r>
          </a:p>
          <a:p>
            <a:r>
              <a:rPr lang="en-GB" sz="1800" b="0" i="0" kern="1200" dirty="0">
                <a:solidFill>
                  <a:schemeClr val="tx1"/>
                </a:solidFill>
                <a:effectLst/>
                <a:highlight>
                  <a:srgbClr val="2B2B2B"/>
                </a:highlight>
                <a:latin typeface="+mn-lt"/>
                <a:ea typeface="+mn-ea"/>
                <a:cs typeface="+mn-cs"/>
              </a:rPr>
              <a:t>• Oceans lay new mud layers.</a:t>
            </a:r>
          </a:p>
          <a:p>
            <a:r>
              <a:rPr lang="en-GB" sz="1800" b="0" i="0" kern="1200" dirty="0">
                <a:solidFill>
                  <a:schemeClr val="tx1"/>
                </a:solidFill>
                <a:effectLst/>
                <a:highlight>
                  <a:srgbClr val="2B2B2B"/>
                </a:highlight>
                <a:latin typeface="+mn-lt"/>
                <a:ea typeface="+mn-ea"/>
                <a:cs typeface="+mn-cs"/>
              </a:rPr>
              <a:t>• ASEAN and Australia emerge temperate refuges.</a:t>
            </a:r>
          </a:p>
          <a:p>
            <a:r>
              <a:rPr lang="en-GB" sz="1800" b="0" i="0" kern="1200" dirty="0">
                <a:solidFill>
                  <a:schemeClr val="tx1"/>
                </a:solidFill>
                <a:effectLst/>
                <a:highlight>
                  <a:srgbClr val="2B2B2B"/>
                </a:highlight>
                <a:latin typeface="+mn-lt"/>
                <a:ea typeface="+mn-ea"/>
                <a:cs typeface="+mn-cs"/>
              </a:rPr>
              <a:t>• Civilization resets to Stone Age.</a:t>
            </a:r>
          </a:p>
          <a:p>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This synthesis of geology, myth, and </a:t>
            </a:r>
            <a:r>
              <a:rPr lang="en-GB" sz="1800" b="0" i="0" kern="1200" dirty="0" err="1">
                <a:solidFill>
                  <a:schemeClr val="tx1"/>
                </a:solidFill>
                <a:effectLst/>
                <a:highlight>
                  <a:srgbClr val="2B2B2B"/>
                </a:highlight>
                <a:latin typeface="+mn-lt"/>
                <a:ea typeface="+mn-ea"/>
                <a:cs typeface="+mn-cs"/>
              </a:rPr>
              <a:t>cataclysmology</a:t>
            </a:r>
            <a:r>
              <a:rPr lang="en-GB" sz="1800" b="0" i="0" kern="1200" dirty="0">
                <a:solidFill>
                  <a:schemeClr val="tx1"/>
                </a:solidFill>
                <a:effectLst/>
                <a:highlight>
                  <a:srgbClr val="2B2B2B"/>
                </a:highlight>
                <a:latin typeface="+mn-lt"/>
                <a:ea typeface="+mn-ea"/>
                <a:cs typeface="+mn-cs"/>
              </a:rPr>
              <a:t> shows civilization ends in cycles of crustal displacement.</a:t>
            </a:r>
          </a:p>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974981A9-8F21-E000-4A3B-E00EDFA3B1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39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2A233-DB66-E5C1-54F0-FEB4FD3E8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B771A-8396-BAEE-AFC8-E7B54D5B0EB5}"/>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24A6BC09-AE89-F0EC-70AF-BC9A4902573E}"/>
              </a:ext>
            </a:extLst>
          </p:cNvPr>
          <p:cNvSpPr>
            <a:spLocks noGrp="1"/>
          </p:cNvSpPr>
          <p:nvPr>
            <p:ph type="body" idx="1"/>
          </p:nvPr>
        </p:nvSpPr>
        <p:spPr/>
        <p:txBody>
          <a:bodyPr/>
          <a:lstStyle/>
          <a:p>
            <a:pPr algn="l"/>
            <a:r>
              <a:rPr lang="en-GB" sz="1800" b="0" i="0" dirty="0">
                <a:solidFill>
                  <a:srgbClr val="FFFFFF"/>
                </a:solidFill>
                <a:effectLst/>
                <a:latin typeface="Abadi" panose="020B0604020104020204" pitchFamily="34" charset="0"/>
              </a:rPr>
              <a:t>🌌 Tourism vs Industry</a:t>
            </a:r>
          </a:p>
          <a:p>
            <a:pPr algn="l"/>
            <a:r>
              <a:rPr lang="en-GB" sz="1800" b="0" i="0" dirty="0">
                <a:solidFill>
                  <a:srgbClr val="FFFFFF"/>
                </a:solidFill>
                <a:effectLst/>
                <a:latin typeface="Abadi" panose="020B0604020104020204" pitchFamily="34" charset="0"/>
              </a:rPr>
              <a:t>Tourism keeps countries poor. No nation has ever achieved real wealth from tourism alone. Not even Thailand. Only rulers and their associates benefit. It’s a dangerous illusion.</a:t>
            </a:r>
          </a:p>
          <a:p>
            <a:pPr algn="l"/>
            <a:r>
              <a:rPr lang="en-GB" sz="1800" b="0" i="0" dirty="0">
                <a:solidFill>
                  <a:srgbClr val="FFFFFF"/>
                </a:solidFill>
                <a:effectLst/>
                <a:latin typeface="Abadi" panose="020B0604020104020204" pitchFamily="34" charset="0"/>
              </a:rPr>
              <a:t>Croatia example: To reach Switzerland-level wealth, it needs 1.9 billion tourist nights per year. It gets only 85 million. Thailand gets 35 million. Laos gets only 4 million. The math is clear.</a:t>
            </a:r>
          </a:p>
          <a:p>
            <a:pPr algn="l"/>
            <a:r>
              <a:rPr lang="en-GB" sz="1800" b="0" i="0" dirty="0">
                <a:solidFill>
                  <a:srgbClr val="FFFFFF"/>
                </a:solidFill>
                <a:effectLst/>
                <a:latin typeface="Abadi" panose="020B0604020104020204" pitchFamily="34" charset="0"/>
              </a:rPr>
              <a:t>Tourism has a hard ceiling. You cannot innovate serving drinks or cleaning rooms. It depletes forests, disturbs wildlife, pollutes waterways, damages roads, encourages prostitution, inflates land prices, displaces locals, and collapses under global crises like COVID. It creates a two-tiered society: a tiny wealthy elite owns land and properties, while most remain low-skilled, underpaid slave workers.</a:t>
            </a:r>
          </a:p>
          <a:p>
            <a:pPr algn="l"/>
            <a:r>
              <a:rPr lang="en-GB" sz="1800" b="0" i="0" dirty="0">
                <a:solidFill>
                  <a:srgbClr val="FFFFFF"/>
                </a:solidFill>
                <a:effectLst/>
                <a:latin typeface="Abadi" panose="020B0604020104020204" pitchFamily="34" charset="0"/>
              </a:rPr>
              <a:t>Laos’ true path is AI oriented </a:t>
            </a:r>
            <a:r>
              <a:rPr lang="en-GB" sz="1800" b="0" i="0" dirty="0" err="1">
                <a:solidFill>
                  <a:srgbClr val="FFFFFF"/>
                </a:solidFill>
                <a:effectLst/>
                <a:latin typeface="Abadi" panose="020B0604020104020204" pitchFamily="34" charset="0"/>
              </a:rPr>
              <a:t>scallable</a:t>
            </a:r>
            <a:r>
              <a:rPr lang="en-GB" sz="1800" b="0" i="0" dirty="0">
                <a:solidFill>
                  <a:srgbClr val="FFFFFF"/>
                </a:solidFill>
                <a:effectLst/>
                <a:latin typeface="Abadi" panose="020B0604020104020204" pitchFamily="34" charset="0"/>
              </a:rPr>
              <a:t> economy. Not to compete with China, but better: attract wealthy elites like Monaco or Dubai.</a:t>
            </a:r>
          </a:p>
          <a:p>
            <a:pPr algn="l"/>
            <a:r>
              <a:rPr lang="en-GB" sz="1800" b="0" i="0" dirty="0">
                <a:solidFill>
                  <a:srgbClr val="FFFFFF"/>
                </a:solidFill>
                <a:effectLst/>
                <a:latin typeface="Abadi" panose="020B0604020104020204" pitchFamily="34" charset="0"/>
              </a:rPr>
              <a:t>Monaco and Dubai attract wealthy elites and foreign direct investment (FDI), with shared strategies:</a:t>
            </a:r>
          </a:p>
          <a:p>
            <a:pPr algn="l"/>
            <a:r>
              <a:rPr lang="en-GB" sz="1800" b="0" i="0" dirty="0">
                <a:solidFill>
                  <a:srgbClr val="FFFFFF"/>
                </a:solidFill>
                <a:effectLst/>
                <a:latin typeface="Abadi" panose="020B0604020104020204" pitchFamily="34" charset="0"/>
              </a:rPr>
              <a:t>•	No personal income tax, no capital gains tax, no wealth tax.</a:t>
            </a:r>
          </a:p>
          <a:p>
            <a:pPr algn="l"/>
            <a:r>
              <a:rPr lang="en-GB" sz="1800" b="0" i="0" dirty="0">
                <a:solidFill>
                  <a:srgbClr val="FFFFFF"/>
                </a:solidFill>
                <a:effectLst/>
                <a:latin typeface="Abadi" panose="020B0604020104020204" pitchFamily="34" charset="0"/>
              </a:rPr>
              <a:t>•	Long-term residency tied to investment, property ownership, or elite status.</a:t>
            </a:r>
          </a:p>
          <a:p>
            <a:pPr algn="l"/>
            <a:r>
              <a:rPr lang="en-GB" sz="1800" b="0" i="0" dirty="0">
                <a:solidFill>
                  <a:srgbClr val="FFFFFF"/>
                </a:solidFill>
                <a:effectLst/>
                <a:latin typeface="Abadi" panose="020B0604020104020204" pitchFamily="34" charset="0"/>
              </a:rPr>
              <a:t>•	High-end real estate markets with global appeal and strong returns.</a:t>
            </a:r>
          </a:p>
          <a:p>
            <a:pPr algn="l"/>
            <a:r>
              <a:rPr lang="en-GB" sz="1800" b="0" i="0" dirty="0">
                <a:solidFill>
                  <a:srgbClr val="FFFFFF"/>
                </a:solidFill>
                <a:effectLst/>
                <a:latin typeface="Abadi" panose="020B0604020104020204" pitchFamily="34" charset="0"/>
              </a:rPr>
              <a:t>•	Exclusive lifestyle branding: safety, luxury, privacy, and elite events.</a:t>
            </a:r>
          </a:p>
          <a:p>
            <a:pPr algn="l"/>
            <a:r>
              <a:rPr lang="en-GB" sz="1800" b="0" i="0" dirty="0">
                <a:solidFill>
                  <a:srgbClr val="FFFFFF"/>
                </a:solidFill>
                <a:effectLst/>
                <a:latin typeface="Abadi" panose="020B0604020104020204" pitchFamily="34" charset="0"/>
              </a:rPr>
              <a:t>•	Strategic location and global connectivity for trade and finance.</a:t>
            </a:r>
          </a:p>
          <a:p>
            <a:pPr algn="l"/>
            <a:r>
              <a:rPr lang="en-GB" sz="1800" b="0" i="0" dirty="0">
                <a:solidFill>
                  <a:srgbClr val="FFFFFF"/>
                </a:solidFill>
                <a:effectLst/>
                <a:latin typeface="Abadi" panose="020B0604020104020204" pitchFamily="34" charset="0"/>
              </a:rPr>
              <a:t>•	Legal frameworks that support 100% foreign ownership in key sectors.</a:t>
            </a:r>
          </a:p>
          <a:p>
            <a:pPr algn="l"/>
            <a:r>
              <a:rPr lang="en-GB" sz="1800" b="0" i="0" dirty="0">
                <a:solidFill>
                  <a:srgbClr val="FFFFFF"/>
                </a:solidFill>
                <a:effectLst/>
                <a:latin typeface="Abadi" panose="020B0604020104020204" pitchFamily="34" charset="0"/>
              </a:rPr>
              <a:t>•	Government-backed infrastructure and luxury development projects.</a:t>
            </a:r>
          </a:p>
          <a:p>
            <a:pPr algn="l"/>
            <a:r>
              <a:rPr lang="en-GB" sz="1800" b="0" i="0" dirty="0">
                <a:solidFill>
                  <a:srgbClr val="FFFFFF"/>
                </a:solidFill>
                <a:effectLst/>
                <a:latin typeface="Abadi" panose="020B0604020104020204" pitchFamily="34" charset="0"/>
              </a:rPr>
              <a:t>•	Active promotion of elite-friendly policies and international investor confidence.</a:t>
            </a:r>
          </a:p>
          <a:p>
            <a:pPr algn="l"/>
            <a:r>
              <a:rPr lang="en-GB" sz="1800" b="0" i="0" dirty="0">
                <a:solidFill>
                  <a:srgbClr val="FFFFFF"/>
                </a:solidFill>
                <a:effectLst/>
                <a:latin typeface="Abadi" panose="020B0604020104020204" pitchFamily="34" charset="0"/>
              </a:rPr>
              <a:t>•	Alignment with global standards and sustainability goals to attract ESG-focused capital.</a:t>
            </a:r>
          </a:p>
          <a:p>
            <a:pPr algn="l"/>
            <a:r>
              <a:rPr lang="en-GB" sz="1800" b="0" i="0" dirty="0">
                <a:solidFill>
                  <a:srgbClr val="FFFFFF"/>
                </a:solidFill>
                <a:effectLst/>
                <a:latin typeface="Abadi" panose="020B0604020104020204" pitchFamily="34" charset="0"/>
              </a:rPr>
              <a:t>FDI funds #UGDMN, details at totrade.co/biz, to build healthier living, cleaner air, safer Food-Energy-Water and Transport, cataclysm-ready  infrastructure systems, and large-scale space program capabilities. In collaboration under elites inclusive enhanced multilateral partnership, deploy #UGDMN globally and beyond, totrade.co/qt ⇾ totrade.co/sp.</a:t>
            </a:r>
          </a:p>
          <a:p>
            <a:pPr algn="l"/>
            <a:endParaRPr lang="en-GB" sz="1800" b="0" i="0" dirty="0">
              <a:solidFill>
                <a:srgbClr val="FFFFFF"/>
              </a:solidFill>
              <a:effectLst/>
              <a:latin typeface="Abadi" panose="020B0604020104020204" pitchFamily="34" charset="0"/>
            </a:endParaRPr>
          </a:p>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E665D081-FEAE-0E17-43A6-AD1B62A729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96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58858-253B-BBD2-2672-E10D9F9C0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BC2C5-7C65-03F9-41EA-00464050BD7F}"/>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D54769E0-F6B5-081B-7E69-F5DC97177B18}"/>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81507107-D898-EED0-3D2F-55AE5D4624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019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6F3EB-AB41-9ACA-9A30-BDFA0D78B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77EE4-E8FB-178E-9628-329D859236C4}"/>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5928D9D8-2A73-59D5-32BC-FB3ED28EA02B}"/>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B9ED7B52-8A43-6B5A-F9BE-626E70F84D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994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7749B-65BD-C572-1CBC-B93F6C102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78CF1-3442-D5CB-68B8-81D64240243D}"/>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2F02F765-1B1A-A080-18A8-D159DCA7C12F}"/>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ACF2F586-028F-003E-3225-F8963CF16D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400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CC71E-C53B-B4A2-CF58-5716EBD58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8DB93-C1CA-5FD0-B24C-AB26FBC099CF}"/>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15850C83-5781-B8AC-13A7-361278CA4391}"/>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FD859367-9A34-883C-F299-F697145A85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4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D14FF-FF77-CF41-2D52-8CE592263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A6BF7-721C-F45D-9EB9-0CAAB8584A7C}"/>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8248F637-092A-30A3-404B-415E242962ED}"/>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045F017F-2EC9-65E2-B990-7CD9A1576A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507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C205F-782C-4850-E116-D31E796B6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0EA13-C971-B251-C4EB-CFCACADB0E61}"/>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973EA48C-4204-8886-49B0-A5DAE2A2141B}"/>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7EDA2378-8F8C-6A63-A693-B6018BCDC4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411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8F3ED-EB88-CBD4-EA48-ECF773A22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57778-12C7-C725-EAAD-24F97B8F83E6}"/>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60B55827-921C-CB3C-0A6C-306E00A5CAEB}"/>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AB73EA95-6116-F35E-EFCD-1E43DC06F2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050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AC124-2A66-9E59-A95E-8484D1EF1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767FB-66B8-7633-36A4-E4C030B8EEAC}"/>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D5A4B417-E988-D507-B20B-3A8CC4D464B0}"/>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EECCD54C-998D-8F3D-266E-EF4B5A70C9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567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832DC-A639-609A-BBA8-0E267DCC0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197CE-DF5D-ED06-158D-16C3E5D021B9}"/>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F427DD8C-D523-7ADB-567B-45C8F3E2F75F}"/>
              </a:ext>
            </a:extLst>
          </p:cNvPr>
          <p:cNvSpPr>
            <a:spLocks noGrp="1"/>
          </p:cNvSpPr>
          <p:nvPr>
            <p:ph type="body" idx="1"/>
          </p:nvPr>
        </p:nvSpPr>
        <p:spPr/>
        <p:txBody>
          <a:bodyPr/>
          <a:lstStyle/>
          <a:p>
            <a:pPr algn="l"/>
            <a:r>
              <a:rPr lang="en-GB" sz="1800" b="0" i="0" dirty="0">
                <a:solidFill>
                  <a:srgbClr val="FFFFFF"/>
                </a:solidFill>
                <a:effectLst/>
                <a:highlight>
                  <a:srgbClr val="2B2B2B"/>
                </a:highlight>
                <a:latin typeface="Abadi" panose="020B0604020104020204" pitchFamily="34" charset="0"/>
              </a:rPr>
              <a:t>Table of Contents:</a:t>
            </a:r>
          </a:p>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9CD3E05C-87E3-EA07-958F-11156B0FDC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265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3FA4C-F685-FC7F-44BF-2F915CDFA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B0048-D30D-8C3A-5EF5-F0CD89CFE4B0}"/>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8069647D-EC4D-2345-AA3F-8D942AB82F58}"/>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8C3689F4-9397-08C8-C376-C408904836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961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1623D-E35B-C092-9E28-AA9455C65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B326C-D170-E38E-06B6-AA25934BF1A2}"/>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BFF0C207-FBEE-725B-E740-F5255FEBD1FF}"/>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0E1678A7-EACC-A937-3BD2-56E57C04AC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168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778AE-6AB1-E341-F5B4-A4E5CBE77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EE4C9-9DFD-409B-1C4D-48222C581905}"/>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AAF3FF4C-590E-6122-E10F-602E819FBF3C}"/>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1AF941F6-420E-762E-FF2A-4D46B302AA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009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D0268-4A62-3FCA-7919-754B530E8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DD1F5-BE80-1DBB-3C22-7C18356511B8}"/>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358A2461-4CB7-DF45-62BC-3B0BFA6A30D5}"/>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F125EA88-9994-FF78-C6D0-AAEBF9372A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574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244DE-FFB0-3EBE-8281-05690BF7A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F2266-FBE5-F30E-2195-52540F84C67E}"/>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D84BAF8E-F44B-C5D5-4D06-A5BE2B736614}"/>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56A9AC1A-5B34-A93B-0944-831A599202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681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E5BD8-D09C-E5DE-A9FA-48D70F35E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050AD-93C8-37B2-7822-A3046DDA992F}"/>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EABC576A-C893-5605-767C-1B754847503E}"/>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9E9572D7-472C-6F06-8954-074D1AA396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128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2EFC2-1502-FAF9-8D34-C49C7B85D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76A1D-F738-5EB4-2C03-880A6FC622AA}"/>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B89F6247-6431-424E-981A-874F84E30172}"/>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1EDB4A6C-0E79-B86B-A5E3-AA67B91BBE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837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82AD1-B7F0-B692-8BA5-A5186CE49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AFE88-4B64-945E-DF2F-2328134D9138}"/>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C9E02069-5BDA-DFCB-CE2E-F34B0FF21044}"/>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8A26AEB0-0791-F78B-7CB5-11A7E180B1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208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FBD1F-94D2-48FD-13F3-A0977D28C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F5DAFF-47DE-26BB-4214-6FB258FD30A0}"/>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5162DFBF-124C-5E16-718F-0B089101C63F}"/>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E80DF4BA-F9DC-7EA1-BB6D-9111A4B3CD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913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1514A-632D-1CE8-FDE4-C74387D01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D7FFC-8D17-6255-4BB3-A7C8857CF827}"/>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C44084CF-05E3-5616-FF14-13736FC7B5F0}"/>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B0A69357-E89E-9923-1E63-C4DA9463D3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380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74F76-B52C-FADF-2D7D-1E1506349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99D07-5E39-E8B0-5E7A-289342B9DEF1}"/>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1FF62AC0-0854-1824-3A60-A2204884B23A}"/>
              </a:ext>
            </a:extLst>
          </p:cNvPr>
          <p:cNvSpPr>
            <a:spLocks noGrp="1"/>
          </p:cNvSpPr>
          <p:nvPr>
            <p:ph type="body" idx="1"/>
          </p:nvPr>
        </p:nvSpPr>
        <p:spPr/>
        <p:txBody>
          <a:bodyPr/>
          <a:lstStyle/>
          <a:p>
            <a:r>
              <a:rPr lang="en-GB" sz="1800" b="1" dirty="0">
                <a:effectLst/>
                <a:highlight>
                  <a:srgbClr val="2B2B2B"/>
                </a:highlight>
              </a:rPr>
              <a:t>SUN TZU ART OF WAR (</a:t>
            </a:r>
            <a:r>
              <a:rPr lang="en-GB" sz="1800" b="1" i="0" kern="1200" dirty="0">
                <a:solidFill>
                  <a:schemeClr val="tx1"/>
                </a:solidFill>
                <a:effectLst/>
                <a:highlight>
                  <a:srgbClr val="2B2B2B"/>
                </a:highlight>
                <a:latin typeface="+mn-lt"/>
                <a:ea typeface="+mn-ea"/>
                <a:cs typeface="+mn-cs"/>
              </a:rPr>
              <a:t> (Rule #4/450)</a:t>
            </a:r>
            <a:br>
              <a:rPr lang="en-GB" sz="1800" dirty="0">
                <a:highlight>
                  <a:srgbClr val="2B2B2B"/>
                </a:highlight>
              </a:rPr>
            </a:br>
            <a:r>
              <a:rPr lang="en-GB" sz="1800" dirty="0">
                <a:effectLst/>
                <a:highlight>
                  <a:srgbClr val="2B2B2B"/>
                </a:highlight>
              </a:rPr>
              <a:t>Sun Tzu said </a:t>
            </a:r>
            <a:r>
              <a:rPr lang="en-GB" sz="1800" b="1" dirty="0">
                <a:effectLst/>
                <a:highlight>
                  <a:srgbClr val="2B2B2B"/>
                </a:highlight>
              </a:rPr>
              <a:t>all warfare is based on deception</a:t>
            </a:r>
            <a:r>
              <a:rPr lang="en-GB" sz="1800" dirty="0">
                <a:effectLst/>
                <a:highlight>
                  <a:srgbClr val="2B2B2B"/>
                </a:highlight>
              </a:rPr>
              <a:t>. </a:t>
            </a:r>
            <a:br>
              <a:rPr lang="en-GB" sz="1800" dirty="0">
                <a:highlight>
                  <a:srgbClr val="2B2B2B"/>
                </a:highlight>
              </a:rPr>
            </a:br>
            <a:br>
              <a:rPr lang="en-GB" sz="1800" dirty="0">
                <a:highlight>
                  <a:srgbClr val="2B2B2B"/>
                </a:highlight>
              </a:rPr>
            </a:br>
            <a:r>
              <a:rPr lang="en-GB" sz="1800" dirty="0">
                <a:effectLst/>
                <a:highlight>
                  <a:srgbClr val="2B2B2B"/>
                </a:highlight>
              </a:rPr>
              <a:t>Today, exaggerated </a:t>
            </a:r>
            <a:r>
              <a:rPr lang="en-GB" sz="1800" b="1" dirty="0">
                <a:effectLst/>
                <a:highlight>
                  <a:srgbClr val="2B2B2B"/>
                </a:highlight>
              </a:rPr>
              <a:t>climate alarmism</a:t>
            </a:r>
            <a:r>
              <a:rPr lang="en-GB" sz="1800" dirty="0">
                <a:effectLst/>
                <a:highlight>
                  <a:srgbClr val="2B2B2B"/>
                </a:highlight>
              </a:rPr>
              <a:t> shapes perception and policy. Coercive green ideology imposed on poor nations functions as </a:t>
            </a:r>
            <a:r>
              <a:rPr lang="en-GB" sz="1800" b="1" dirty="0">
                <a:effectLst/>
                <a:highlight>
                  <a:srgbClr val="2B2B2B"/>
                </a:highlight>
              </a:rPr>
              <a:t>corporate colonialism.</a:t>
            </a:r>
          </a:p>
          <a:p>
            <a:endParaRPr lang="en-GB" sz="1800" dirty="0">
              <a:highlight>
                <a:srgbClr val="2B2B2B"/>
              </a:highlight>
            </a:endParaRPr>
          </a:p>
          <a:p>
            <a:r>
              <a:rPr lang="en-GB" sz="1800" dirty="0">
                <a:effectLst/>
                <a:highlight>
                  <a:srgbClr val="2B2B2B"/>
                </a:highlight>
              </a:rPr>
              <a:t>Through resource extraction, debt traps, land grabs, and by corrupting dictators under weak leadership, the affluent financial powers fund their corporate allies to exploit while framing humanity as its own enemy </a:t>
            </a:r>
            <a:r>
              <a:rPr lang="en-GB" sz="1800" dirty="0">
                <a:effectLst/>
                <a:highlight>
                  <a:srgbClr val="2B2B2B"/>
                </a:highlight>
                <a:hlinkClick r:id="rId3"/>
              </a:rPr>
              <a:t>totrade.co/</a:t>
            </a:r>
            <a:r>
              <a:rPr lang="en-GB" sz="1800" dirty="0" err="1">
                <a:effectLst/>
                <a:highlight>
                  <a:srgbClr val="2B2B2B"/>
                </a:highlight>
                <a:hlinkClick r:id="rId3"/>
              </a:rPr>
              <a:t>rome</a:t>
            </a:r>
            <a:r>
              <a:rPr lang="en-GB" sz="1800" dirty="0">
                <a:effectLst/>
                <a:highlight>
                  <a:srgbClr val="2B2B2B"/>
                </a:highlight>
              </a:rPr>
              <a:t>, deepen banking and corporate dependency, driving division, inequality, poverty, and conflict by pretending to save the planet.</a:t>
            </a:r>
            <a:endParaRPr lang="en-GB" sz="1800" dirty="0">
              <a:highlight>
                <a:srgbClr val="2B2B2B"/>
              </a:highlight>
            </a:endParaRPr>
          </a:p>
          <a:p>
            <a:endParaRPr lang="en-GB" sz="1800" kern="1200" dirty="0">
              <a:solidFill>
                <a:schemeClr val="tx1"/>
              </a:solidFill>
              <a:effectLst/>
              <a:highlight>
                <a:srgbClr val="2B2B2B"/>
              </a:highlight>
              <a:latin typeface="+mn-lt"/>
              <a:ea typeface="+mn-ea"/>
              <a:cs typeface="+mn-cs"/>
            </a:endParaRPr>
          </a:p>
          <a:p>
            <a:r>
              <a:rPr lang="en-GB" sz="1800" b="1" dirty="0">
                <a:effectLst/>
                <a:highlight>
                  <a:srgbClr val="2B2B2B"/>
                </a:highlight>
              </a:rPr>
              <a:t>EXAMPLES OF DATA MANIPULATION:</a:t>
            </a:r>
            <a:br>
              <a:rPr lang="en-GB" sz="1800" b="1" dirty="0">
                <a:highlight>
                  <a:srgbClr val="2B2B2B"/>
                </a:highlight>
              </a:rPr>
            </a:br>
            <a:r>
              <a:rPr lang="en-GB" sz="1800" b="1" dirty="0">
                <a:highlight>
                  <a:srgbClr val="2B2B2B"/>
                </a:highlight>
              </a:rPr>
              <a:t>A. </a:t>
            </a:r>
            <a:r>
              <a:rPr lang="en-GB" sz="1800" b="1" dirty="0">
                <a:effectLst/>
                <a:highlight>
                  <a:srgbClr val="2B2B2B"/>
                </a:highlight>
              </a:rPr>
              <a:t>Tree-ring Natural Archive,</a:t>
            </a:r>
            <a:r>
              <a:rPr lang="en-GB" sz="1800" dirty="0">
                <a:effectLst/>
                <a:highlight>
                  <a:srgbClr val="2B2B2B"/>
                </a:highlight>
              </a:rPr>
              <a:t> </a:t>
            </a:r>
            <a:r>
              <a:rPr lang="en-GB" sz="1800" dirty="0">
                <a:effectLst/>
                <a:highlight>
                  <a:srgbClr val="2B2B2B"/>
                </a:highlight>
                <a:hlinkClick r:id="rId4"/>
              </a:rPr>
              <a:t>youtu.be/K_8xd0LCeRQ?t=195</a:t>
            </a:r>
            <a:br>
              <a:rPr lang="en-GB" sz="1800" dirty="0">
                <a:highlight>
                  <a:srgbClr val="2B2B2B"/>
                </a:highlight>
              </a:rPr>
            </a:br>
            <a:r>
              <a:rPr lang="en-GB" sz="1800" dirty="0">
                <a:effectLst/>
                <a:highlight>
                  <a:srgbClr val="2B2B2B"/>
                </a:highlight>
              </a:rPr>
              <a:t>Chart based on tree-ring density data compiled by Keith Briffa and colleagues across the Northern Hemisphere reconstructed temperatures back to 1400. It showed:</a:t>
            </a:r>
            <a:br>
              <a:rPr lang="en-GB" sz="1800" dirty="0">
                <a:effectLst/>
                <a:highlight>
                  <a:srgbClr val="2B2B2B"/>
                </a:highlight>
              </a:rPr>
            </a:br>
            <a:r>
              <a:rPr lang="en-GB" sz="1800" dirty="0">
                <a:effectLst/>
                <a:highlight>
                  <a:srgbClr val="2B2B2B"/>
                </a:highlight>
              </a:rPr>
              <a:t>• Large variability with no steady warming trend</a:t>
            </a:r>
            <a:br>
              <a:rPr lang="en-GB" sz="1800" dirty="0">
                <a:effectLst/>
                <a:highlight>
                  <a:srgbClr val="2B2B2B"/>
                </a:highlight>
              </a:rPr>
            </a:br>
            <a:r>
              <a:rPr lang="en-GB" sz="1800" dirty="0">
                <a:effectLst/>
                <a:highlight>
                  <a:srgbClr val="2B2B2B"/>
                </a:highlight>
              </a:rPr>
              <a:t>• Peak warmth in the 1930s</a:t>
            </a:r>
            <a:br>
              <a:rPr lang="en-GB" sz="1800" dirty="0">
                <a:effectLst/>
                <a:highlight>
                  <a:srgbClr val="2B2B2B"/>
                </a:highlight>
              </a:rPr>
            </a:br>
            <a:r>
              <a:rPr lang="en-GB" sz="1800" dirty="0">
                <a:effectLst/>
                <a:highlight>
                  <a:srgbClr val="2B2B2B"/>
                </a:highlight>
              </a:rPr>
              <a:t>• Cooling into the early 1990s, ending below the six-century average</a:t>
            </a:r>
            <a:br>
              <a:rPr lang="en-GB" sz="1800" dirty="0">
                <a:highlight>
                  <a:srgbClr val="2B2B2B"/>
                </a:highlight>
              </a:rPr>
            </a:br>
            <a:br>
              <a:rPr lang="en-GB" sz="1800" dirty="0">
                <a:highlight>
                  <a:srgbClr val="2B2B2B"/>
                </a:highlight>
              </a:rPr>
            </a:br>
            <a:r>
              <a:rPr lang="en-GB" sz="1800" b="1" dirty="0">
                <a:highlight>
                  <a:srgbClr val="2B2B2B"/>
                </a:highlight>
              </a:rPr>
              <a:t>B. </a:t>
            </a:r>
            <a:r>
              <a:rPr lang="en-GB" sz="1800" b="1" dirty="0">
                <a:effectLst/>
                <a:highlight>
                  <a:srgbClr val="2B2B2B"/>
                </a:highlight>
              </a:rPr>
              <a:t>Ice Core &amp; Sediment Layers Natural Archives,</a:t>
            </a:r>
            <a:r>
              <a:rPr lang="en-GB" sz="1800" dirty="0">
                <a:effectLst/>
                <a:highlight>
                  <a:srgbClr val="2B2B2B"/>
                </a:highlight>
              </a:rPr>
              <a:t> </a:t>
            </a:r>
            <a:r>
              <a:rPr lang="en-GB" sz="1800" dirty="0">
                <a:effectLst/>
                <a:highlight>
                  <a:srgbClr val="2B2B2B"/>
                </a:highlight>
                <a:hlinkClick r:id="rId5"/>
              </a:rPr>
              <a:t>youtube.com/jP8nz0cVbzQ&amp;t=181s</a:t>
            </a:r>
            <a:br>
              <a:rPr lang="en-GB" sz="1800" dirty="0">
                <a:highlight>
                  <a:srgbClr val="2B2B2B"/>
                </a:highlight>
              </a:rPr>
            </a:br>
            <a:r>
              <a:rPr lang="en-GB" sz="1800" dirty="0">
                <a:effectLst/>
                <a:highlight>
                  <a:srgbClr val="2B2B2B"/>
                </a:highlight>
              </a:rPr>
              <a:t>Temperature reconstruction using ice core data from Greenland shown in orange, sediment layers from the tropical passer straight in Indonesia shown in black so it's not a regional thing.</a:t>
            </a:r>
            <a:br>
              <a:rPr lang="en-GB" sz="1800" dirty="0">
                <a:highlight>
                  <a:srgbClr val="2B2B2B"/>
                </a:highlight>
              </a:rPr>
            </a:br>
            <a:r>
              <a:rPr lang="en-GB" sz="1800" dirty="0">
                <a:effectLst/>
                <a:highlight>
                  <a:srgbClr val="2B2B2B"/>
                </a:highlight>
              </a:rPr>
              <a:t>The match is remarkably close and tell the same old story: rapid and abrupt warming after the end of last glaciation by cataclysm 7,000 Years Ago – Arctic Ocean Shift, Noah’s Flood, </a:t>
            </a:r>
            <a:r>
              <a:rPr lang="en-GB" sz="1800" u="sng" kern="1200" dirty="0">
                <a:solidFill>
                  <a:schemeClr val="tx1"/>
                </a:solidFill>
                <a:effectLst/>
                <a:highlight>
                  <a:srgbClr val="2B2B2B"/>
                </a:highlight>
                <a:latin typeface="+mn-lt"/>
                <a:ea typeface="+mn-ea"/>
                <a:cs typeface="+mn-cs"/>
                <a:hlinkClick r:id="rId6"/>
              </a:rPr>
              <a:t>totrade.co/e</a:t>
            </a:r>
            <a:r>
              <a:rPr lang="en-GB" sz="1800" dirty="0">
                <a:effectLst/>
                <a:highlight>
                  <a:srgbClr val="2B2B2B"/>
                </a:highlight>
              </a:rPr>
              <a:t>, a peak about 6,000 years ago, then an overall decline since.</a:t>
            </a:r>
            <a:br>
              <a:rPr lang="en-GB" sz="1800" dirty="0">
                <a:highlight>
                  <a:srgbClr val="2B2B2B"/>
                </a:highlight>
              </a:rPr>
            </a:br>
            <a:endParaRPr lang="en-GB" sz="1800" dirty="0">
              <a:effectLst/>
              <a:highlight>
                <a:srgbClr val="2B2B2B"/>
              </a:highlight>
            </a:endParaRPr>
          </a:p>
          <a:p>
            <a:r>
              <a:rPr lang="en-GB" sz="1800" dirty="0">
                <a:effectLst/>
                <a:highlight>
                  <a:srgbClr val="2B2B2B"/>
                </a:highlight>
              </a:rPr>
              <a:t>Let's wait how Climate Alarmism in the North Hemisphere will feel their Global Warming in winter.</a:t>
            </a:r>
            <a:br>
              <a:rPr lang="en-GB" sz="1800" dirty="0">
                <a:highlight>
                  <a:srgbClr val="2B2B2B"/>
                </a:highlight>
              </a:rPr>
            </a:br>
            <a:br>
              <a:rPr lang="en-GB" sz="1800" dirty="0">
                <a:highlight>
                  <a:srgbClr val="2B2B2B"/>
                </a:highlight>
              </a:rPr>
            </a:br>
            <a:r>
              <a:rPr lang="en-GB" sz="1800" dirty="0">
                <a:effectLst/>
                <a:highlight>
                  <a:srgbClr val="2B2B2B"/>
                </a:highlight>
              </a:rPr>
              <a:t>The IPCC faced results that contradicted its warming narrative of Sun Tzu–style deceptive warfare and shifted to alternative methods more manipulable to </a:t>
            </a:r>
            <a:r>
              <a:rPr lang="en-GB" sz="1800" dirty="0" err="1">
                <a:effectLst/>
                <a:highlight>
                  <a:srgbClr val="2B2B2B"/>
                </a:highlight>
              </a:rPr>
              <a:t>favor</a:t>
            </a:r>
            <a:r>
              <a:rPr lang="en-GB" sz="1800" dirty="0">
                <a:effectLst/>
                <a:highlight>
                  <a:srgbClr val="2B2B2B"/>
                </a:highlight>
              </a:rPr>
              <a:t> alarmist claims.</a:t>
            </a:r>
          </a:p>
          <a:p>
            <a:endParaRPr lang="en-GB" sz="1800" kern="1200" dirty="0">
              <a:solidFill>
                <a:schemeClr val="tx1"/>
              </a:solidFill>
              <a:effectLst/>
              <a:highlight>
                <a:srgbClr val="2B2B2B"/>
              </a:highlight>
              <a:latin typeface="+mn-lt"/>
              <a:ea typeface="+mn-ea"/>
              <a:cs typeface="+mn-cs"/>
            </a:endParaRPr>
          </a:p>
          <a:p>
            <a:r>
              <a:rPr lang="en-GB" sz="1800" b="1" dirty="0">
                <a:highlight>
                  <a:srgbClr val="2B2B2B"/>
                </a:highlight>
              </a:rPr>
              <a:t>Communication to Top Financial Powers:</a:t>
            </a:r>
            <a:br>
              <a:rPr lang="en-GB" sz="1800" dirty="0">
                <a:highlight>
                  <a:srgbClr val="2B2B2B"/>
                </a:highlight>
              </a:rPr>
            </a:br>
            <a:r>
              <a:rPr lang="en-GB" sz="1800" dirty="0">
                <a:highlight>
                  <a:srgbClr val="2B2B2B"/>
                </a:highlight>
              </a:rPr>
              <a:t>If you believe your cataclysm preparedness is secure, think again.</a:t>
            </a:r>
          </a:p>
          <a:p>
            <a:endParaRPr lang="en-GB" sz="1800" dirty="0">
              <a:highlight>
                <a:srgbClr val="2B2B2B"/>
              </a:highlight>
            </a:endParaRPr>
          </a:p>
          <a:p>
            <a:r>
              <a:rPr lang="en-GB" sz="1800" dirty="0">
                <a:highlight>
                  <a:srgbClr val="2B2B2B"/>
                </a:highlight>
              </a:rPr>
              <a:t>Current strategies depend on fragile systems, misleading narratives, and hidden dependencies. True security demands funding solutions that protect people and resources, while enabling rapid post-cataclysm recovery and accelerating progress toward a Type I Civilization—without regressing to a Stone Age. Invest in #UGDMN to build resilience that is real, scalable, and rapid globally transformative.</a:t>
            </a:r>
            <a:endParaRPr lang="en-GB" sz="1800" kern="1200" dirty="0">
              <a:solidFill>
                <a:schemeClr val="tx1"/>
              </a:solidFill>
              <a:effectLst/>
              <a:highlight>
                <a:srgbClr val="2B2B2B"/>
              </a:highlight>
              <a:latin typeface="+mn-lt"/>
              <a:ea typeface="+mn-ea"/>
              <a:cs typeface="+mn-cs"/>
            </a:endParaRPr>
          </a:p>
        </p:txBody>
      </p:sp>
      <p:sp>
        <p:nvSpPr>
          <p:cNvPr id="4" name="Slide Number Placeholder 3">
            <a:extLst>
              <a:ext uri="{FF2B5EF4-FFF2-40B4-BE49-F238E27FC236}">
                <a16:creationId xmlns:a16="http://schemas.microsoft.com/office/drawing/2014/main" id="{7EE67E5E-A985-2A54-ADC3-3399FCE164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847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2F18D-55B8-39E9-C5CF-1359BB6E5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EEFE5A-D086-8221-EC17-EFFBF37A28B4}"/>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7772CF03-E19D-4E0E-FEB9-120BB6083AE7}"/>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32577792-57E7-E724-4B28-D1C6CA2CBB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804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CCD27-5AA9-D268-5136-6C91CF320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F4924-69C8-8172-38E1-C04B3859C0F0}"/>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E504B140-0A2F-7692-95C2-ECA1BD88FB90}"/>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A7A0AED2-947A-3F49-CCC6-944D6437B0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2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BB9A1-7655-ED22-53BE-4A2E63B8C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40264-E08E-58D7-8678-ADEDCB000A93}"/>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47658AB3-B541-4EAD-3016-99FBBC1E04CB}"/>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C97894B5-5C8F-44E3-DD05-9566A427C6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946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0E66F-9EED-F0F2-F0F5-0CB733E09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36906-2C3F-FD0D-58DB-F07E203B921F}"/>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174795E1-2875-2ED8-67AA-233810F15B87}"/>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6432ED86-59E4-3BF9-AEC2-B7860102D2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97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663F-CD91-8901-987B-65526DA19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0287D-629C-F7F8-5EB3-60882007EF07}"/>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BFB169C9-FB4B-BDD0-FE29-45B2BECEB329}"/>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B4060AEF-1408-F5AC-CA30-AF4275DA4C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544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929D2-47E4-0526-BA5A-75481DF08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4E9E7-BDC2-9F50-57ED-12ECB1CC7372}"/>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2C2E786C-9F8E-3AD6-DA2F-B28E0B66C84F}"/>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41C6BF78-ED92-0912-7065-C6DED23C3C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160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FFB45-F00D-36BA-622F-89C9FB49C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6F0C4-24F1-B0A1-6C0C-570C1739789F}"/>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8B57F648-8F30-93E1-91DD-52111511718B}"/>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F2439AA5-04B2-AD77-6FC1-D06117FDD3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419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D61D4-43EE-3EDB-9CA7-DD8D60A4A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B532C-842B-66AF-CC6E-181C2BC3249D}"/>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3824A0BC-10C7-1534-6B21-D74E5FF5F60D}"/>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5086E080-3F51-6894-04F1-B321D78E32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078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3F0B-7E96-F055-E375-05C0DB768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BFB76-DA6B-A065-A1D9-7DEF095A1519}"/>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9A55A782-C98F-113C-8D81-30379F4C1C99}"/>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FB5A246E-DCBC-DF2A-E084-25C8108F94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405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2E9F6-1282-94EA-A99A-88380DCD7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CC684-A984-9AA7-B6C6-98645FE5C4D0}"/>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755149AA-4F85-BE33-FF68-FFD13B6E2B09}"/>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C3232D88-9B20-D51A-8A34-09DA86076A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32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D59B4-F1C9-F477-68A1-8CAF53323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C0833-4360-EE18-FBE8-EFF0887F8B83}"/>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CE93CC52-801C-BF68-BA8A-2471AB9D7B4D}"/>
              </a:ext>
            </a:extLst>
          </p:cNvPr>
          <p:cNvSpPr>
            <a:spLocks noGrp="1"/>
          </p:cNvSpPr>
          <p:nvPr>
            <p:ph type="body" idx="1"/>
          </p:nvPr>
        </p:nvSpPr>
        <p:spPr/>
        <p:txBody>
          <a:bodyPr/>
          <a:lstStyle/>
          <a:p>
            <a:r>
              <a:rPr lang="en-GB" sz="1800" b="1" dirty="0">
                <a:highlight>
                  <a:srgbClr val="2B2B2B"/>
                </a:highlight>
              </a:rPr>
              <a:t>Climate Hansenism</a:t>
            </a:r>
            <a:br>
              <a:rPr lang="en-GB" sz="1800" dirty="0">
                <a:highlight>
                  <a:srgbClr val="2B2B2B"/>
                </a:highlight>
              </a:rPr>
            </a:br>
            <a:r>
              <a:rPr lang="en-GB" sz="1800" dirty="0">
                <a:highlight>
                  <a:srgbClr val="2B2B2B"/>
                </a:highlight>
              </a:rPr>
              <a:t>James Hansen, ex-NASA, promoted the Club of Rome’s CO2-centric agenda to frame human activity as the main driver of climate change. totrade.co/</a:t>
            </a:r>
            <a:r>
              <a:rPr lang="en-GB" sz="1800" dirty="0" err="1">
                <a:highlight>
                  <a:srgbClr val="2B2B2B"/>
                </a:highlight>
              </a:rPr>
              <a:t>rome</a:t>
            </a:r>
            <a:endParaRPr lang="en-GB" sz="1800" dirty="0">
              <a:highlight>
                <a:srgbClr val="2B2B2B"/>
              </a:highlight>
            </a:endParaRPr>
          </a:p>
          <a:p>
            <a:endParaRPr lang="en-GB" sz="1800" dirty="0">
              <a:highlight>
                <a:srgbClr val="2B2B2B"/>
              </a:highlight>
            </a:endParaRPr>
          </a:p>
          <a:p>
            <a:r>
              <a:rPr lang="en-GB" sz="1800" dirty="0">
                <a:highlight>
                  <a:srgbClr val="2B2B2B"/>
                </a:highlight>
              </a:rPr>
              <a:t>Key traits:</a:t>
            </a:r>
            <a:br>
              <a:rPr lang="en-GB" sz="1800" dirty="0">
                <a:highlight>
                  <a:srgbClr val="2B2B2B"/>
                </a:highlight>
              </a:rPr>
            </a:br>
            <a:r>
              <a:rPr lang="en-GB" sz="1800" dirty="0">
                <a:highlight>
                  <a:srgbClr val="2B2B2B"/>
                </a:highlight>
              </a:rPr>
              <a:t>• CO2 framed as primary cause of warming</a:t>
            </a:r>
            <a:br>
              <a:rPr lang="en-GB" sz="1800" dirty="0">
                <a:highlight>
                  <a:srgbClr val="2B2B2B"/>
                </a:highlight>
              </a:rPr>
            </a:br>
            <a:r>
              <a:rPr lang="en-GB" sz="1800" dirty="0">
                <a:highlight>
                  <a:srgbClr val="2B2B2B"/>
                </a:highlight>
              </a:rPr>
              <a:t>• Fossil fuel cuts via taxes, caps, and carbon markets</a:t>
            </a:r>
            <a:br>
              <a:rPr lang="en-GB" sz="1800" dirty="0">
                <a:highlight>
                  <a:srgbClr val="2B2B2B"/>
                </a:highlight>
              </a:rPr>
            </a:br>
            <a:r>
              <a:rPr lang="en-GB" sz="1800" dirty="0">
                <a:highlight>
                  <a:srgbClr val="2B2B2B"/>
                </a:highlight>
              </a:rPr>
              <a:t>• Other drivers sidelined: Galactic Cosmic Rays totrade.co/</a:t>
            </a:r>
            <a:r>
              <a:rPr lang="en-GB" sz="1800" dirty="0" err="1">
                <a:highlight>
                  <a:srgbClr val="2B2B2B"/>
                </a:highlight>
              </a:rPr>
              <a:t>gc</a:t>
            </a:r>
            <a:r>
              <a:rPr lang="en-GB" sz="1800" dirty="0">
                <a:highlight>
                  <a:srgbClr val="2B2B2B"/>
                </a:highlight>
              </a:rPr>
              <a:t>, Solar variability totrade.co/</a:t>
            </a:r>
            <a:r>
              <a:rPr lang="en-GB" sz="1800" dirty="0" err="1">
                <a:highlight>
                  <a:srgbClr val="2B2B2B"/>
                </a:highlight>
              </a:rPr>
              <a:t>sm</a:t>
            </a:r>
            <a:r>
              <a:rPr lang="en-GB" sz="1800" dirty="0">
                <a:highlight>
                  <a:srgbClr val="2B2B2B"/>
                </a:highlight>
              </a:rPr>
              <a:t>, Galactic null zones totrade.co/</a:t>
            </a:r>
            <a:r>
              <a:rPr lang="en-GB" sz="1800" dirty="0" err="1">
                <a:highlight>
                  <a:srgbClr val="2B2B2B"/>
                </a:highlight>
              </a:rPr>
              <a:t>gn</a:t>
            </a:r>
            <a:r>
              <a:rPr lang="en-GB" sz="1800" dirty="0">
                <a:highlight>
                  <a:srgbClr val="2B2B2B"/>
                </a:highlight>
              </a:rPr>
              <a:t>, tectonic-geothermal inputs</a:t>
            </a:r>
            <a:br>
              <a:rPr lang="en-GB" sz="1800" dirty="0">
                <a:highlight>
                  <a:srgbClr val="2B2B2B"/>
                </a:highlight>
              </a:rPr>
            </a:br>
            <a:r>
              <a:rPr lang="en-GB" sz="1800" dirty="0">
                <a:highlight>
                  <a:srgbClr val="2B2B2B"/>
                </a:highlight>
              </a:rPr>
              <a:t>• Funded by state grants, NGOs, and “green” finance</a:t>
            </a:r>
            <a:br>
              <a:rPr lang="en-GB" sz="1800" dirty="0">
                <a:highlight>
                  <a:srgbClr val="2B2B2B"/>
                </a:highlight>
              </a:rPr>
            </a:br>
            <a:r>
              <a:rPr lang="en-GB" sz="1800" dirty="0">
                <a:highlight>
                  <a:srgbClr val="2B2B2B"/>
                </a:highlight>
              </a:rPr>
              <a:t>• Pushed through school and university curricula</a:t>
            </a:r>
            <a:br>
              <a:rPr lang="en-GB" sz="1800" dirty="0">
                <a:highlight>
                  <a:srgbClr val="2B2B2B"/>
                </a:highlight>
              </a:rPr>
            </a:br>
            <a:r>
              <a:rPr lang="en-GB" sz="1800" dirty="0">
                <a:highlight>
                  <a:srgbClr val="2B2B2B"/>
                </a:highlight>
              </a:rPr>
              <a:t>• Monetized via carbon credits, subsidies, ESG-linked funds</a:t>
            </a:r>
          </a:p>
          <a:p>
            <a:endParaRPr lang="en-GB" sz="1800" dirty="0">
              <a:highlight>
                <a:srgbClr val="2B2B2B"/>
              </a:highlight>
            </a:endParaRPr>
          </a:p>
          <a:p>
            <a:r>
              <a:rPr lang="en-GB" sz="1800" dirty="0">
                <a:highlight>
                  <a:srgbClr val="2B2B2B"/>
                </a:highlight>
              </a:rPr>
              <a:t>Reality check:</a:t>
            </a:r>
            <a:br>
              <a:rPr lang="en-GB" sz="1800" dirty="0">
                <a:highlight>
                  <a:srgbClr val="2B2B2B"/>
                </a:highlight>
              </a:rPr>
            </a:br>
            <a:r>
              <a:rPr lang="en-GB" sz="1800" dirty="0">
                <a:highlight>
                  <a:srgbClr val="2B2B2B"/>
                </a:highlight>
              </a:rPr>
              <a:t>• Earth’s air: N₂ ~78%, O₂ ~21%, </a:t>
            </a:r>
            <a:r>
              <a:rPr lang="en-GB" sz="1800" dirty="0" err="1">
                <a:highlight>
                  <a:srgbClr val="2B2B2B"/>
                </a:highlight>
              </a:rPr>
              <a:t>Ar</a:t>
            </a:r>
            <a:r>
              <a:rPr lang="en-GB" sz="1800" dirty="0">
                <a:highlight>
                  <a:srgbClr val="2B2B2B"/>
                </a:highlight>
              </a:rPr>
              <a:t> ~0.92%, H₂O ~0–4%, CO₂ only 0.04%</a:t>
            </a:r>
            <a:br>
              <a:rPr lang="en-GB" sz="1800" dirty="0">
                <a:highlight>
                  <a:srgbClr val="2B2B2B"/>
                </a:highlight>
              </a:rPr>
            </a:br>
            <a:r>
              <a:rPr lang="en-GB" sz="1800" dirty="0">
                <a:highlight>
                  <a:srgbClr val="2B2B2B"/>
                </a:highlight>
              </a:rPr>
              <a:t>• CO₂ is </a:t>
            </a:r>
            <a:r>
              <a:rPr lang="en-GB" sz="1800" dirty="0" err="1">
                <a:highlight>
                  <a:srgbClr val="2B2B2B"/>
                </a:highlight>
              </a:rPr>
              <a:t>colorless</a:t>
            </a:r>
            <a:r>
              <a:rPr lang="en-GB" sz="1800" dirty="0">
                <a:highlight>
                  <a:srgbClr val="2B2B2B"/>
                </a:highlight>
              </a:rPr>
              <a:t>, inert, plant food</a:t>
            </a:r>
            <a:br>
              <a:rPr lang="en-GB" sz="1800" dirty="0">
                <a:highlight>
                  <a:srgbClr val="2B2B2B"/>
                </a:highlight>
              </a:rPr>
            </a:br>
            <a:r>
              <a:rPr lang="en-GB" sz="1800" dirty="0">
                <a:highlight>
                  <a:srgbClr val="2B2B2B"/>
                </a:highlight>
              </a:rPr>
              <a:t>• Climate shaped by Sun, GCRs, tectonics—not CO₂ at all</a:t>
            </a:r>
          </a:p>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577C6BF3-5276-B417-CB0C-A62A93CCDA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337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10DCD-7E3C-8F14-C61F-44DEDAB21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92AAC-E873-B064-0A14-7F06C221784C}"/>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7540BD3A-9C85-101D-BACD-79B050B56B62}"/>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B504BC78-12C5-DC8B-BBEA-B3CEA3E147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785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89691-14E5-7789-47AE-F16EBCFF0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B1B14-79C2-E376-DDE4-004E3DF77EB0}"/>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60A05CE9-D011-1396-E0F6-39880F80FDD6}"/>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5400871E-0C1F-1D13-D747-2715D937D1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598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6662E-F085-F962-CA4E-02F65E5E4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364E6-F0B9-3082-9FF1-66354A7E9A49}"/>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176EF56B-B4CD-8FA4-C5D5-EB07701B502F}"/>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EB39F348-6F41-0470-5A49-FB5041A0D0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258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90BC9-38D5-4F42-E4D9-21DFE0B33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690D3-7885-6E66-DA44-8A324390BB27}"/>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DBF8278E-09C9-FE52-53F9-32F25BAAEAD8}"/>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D4B81A28-5074-BF87-8078-46B8ACB603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8661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76F88-183A-0174-9005-44653E0A7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1AFBC-0770-F10A-7137-9E0F2B091BAF}"/>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94B913C1-BBEA-7FD2-2D7F-D8B45CDE9316}"/>
              </a:ext>
            </a:extLst>
          </p:cNvPr>
          <p:cNvSpPr>
            <a:spLocks noGrp="1"/>
          </p:cNvSpPr>
          <p:nvPr>
            <p:ph type="body" idx="1"/>
          </p:nvPr>
        </p:nvSpPr>
        <p:spPr/>
        <p:txBody>
          <a:bodyPr/>
          <a:lstStyle/>
          <a:p>
            <a:r>
              <a:rPr lang="en-GB" sz="1200" b="1" i="0" kern="1200" dirty="0">
                <a:solidFill>
                  <a:schemeClr val="tx1"/>
                </a:solidFill>
                <a:effectLst/>
                <a:highlight>
                  <a:srgbClr val="2B2B2B"/>
                </a:highlight>
                <a:latin typeface="+mn-lt"/>
                <a:ea typeface="+mn-ea"/>
                <a:cs typeface="+mn-cs"/>
              </a:rPr>
              <a:t>Tower Bonanza to Stratosphere and Beyond</a:t>
            </a:r>
            <a:endParaRPr lang="en-GB" sz="1200" b="0" i="0" kern="1200" dirty="0">
              <a:solidFill>
                <a:schemeClr val="tx1"/>
              </a:solidFill>
              <a:effectLst/>
              <a:highlight>
                <a:srgbClr val="2B2B2B"/>
              </a:highlight>
              <a:latin typeface="+mn-lt"/>
              <a:ea typeface="+mn-ea"/>
              <a:cs typeface="+mn-cs"/>
            </a:endParaRPr>
          </a:p>
          <a:p>
            <a:endParaRPr lang="en-GB" sz="1200" b="0" i="0" kern="1200" dirty="0">
              <a:solidFill>
                <a:schemeClr val="tx1"/>
              </a:solidFill>
              <a:effectLst/>
              <a:highlight>
                <a:srgbClr val="2B2B2B"/>
              </a:highlight>
              <a:latin typeface="+mn-lt"/>
              <a:ea typeface="+mn-ea"/>
              <a:cs typeface="+mn-cs"/>
            </a:endParaRPr>
          </a:p>
          <a:p>
            <a:r>
              <a:rPr lang="en-GB" sz="1200" b="1" i="0" kern="1200" dirty="0">
                <a:solidFill>
                  <a:schemeClr val="tx1"/>
                </a:solidFill>
                <a:effectLst/>
                <a:highlight>
                  <a:srgbClr val="2B2B2B"/>
                </a:highlight>
                <a:latin typeface="+mn-lt"/>
                <a:ea typeface="+mn-ea"/>
                <a:cs typeface="+mn-cs"/>
              </a:rPr>
              <a:t>Visual Structure:</a:t>
            </a:r>
            <a:endParaRPr lang="en-GB" sz="1200" b="0" i="0" kern="1200" dirty="0">
              <a:solidFill>
                <a:schemeClr val="tx1"/>
              </a:solidFill>
              <a:effectLst/>
              <a:highlight>
                <a:srgbClr val="2B2B2B"/>
              </a:highlight>
              <a:latin typeface="+mn-lt"/>
              <a:ea typeface="+mn-ea"/>
              <a:cs typeface="+mn-cs"/>
            </a:endParaRPr>
          </a:p>
          <a:p>
            <a:r>
              <a:rPr lang="en-GB" sz="1200" b="1" i="0" kern="1200" dirty="0">
                <a:solidFill>
                  <a:schemeClr val="tx1"/>
                </a:solidFill>
                <a:effectLst/>
                <a:highlight>
                  <a:srgbClr val="2B2B2B"/>
                </a:highlight>
                <a:latin typeface="+mn-lt"/>
                <a:ea typeface="+mn-ea"/>
                <a:cs typeface="+mn-cs"/>
              </a:rPr>
              <a:t>Base Level (Ground Floor)</a:t>
            </a:r>
            <a:endParaRPr lang="en-GB" sz="1200" b="0" i="0" kern="1200" dirty="0">
              <a:solidFill>
                <a:schemeClr val="tx1"/>
              </a:solidFill>
              <a:effectLst/>
              <a:highlight>
                <a:srgbClr val="2B2B2B"/>
              </a:highlight>
              <a:latin typeface="+mn-lt"/>
              <a:ea typeface="+mn-ea"/>
              <a:cs typeface="+mn-cs"/>
            </a:endParaRPr>
          </a:p>
          <a:p>
            <a:r>
              <a:rPr lang="en-GB" sz="1200" b="0" i="0" kern="1200" dirty="0">
                <a:solidFill>
                  <a:schemeClr val="tx1"/>
                </a:solidFill>
                <a:effectLst/>
                <a:highlight>
                  <a:srgbClr val="2B2B2B"/>
                </a:highlight>
                <a:latin typeface="+mn-lt"/>
                <a:ea typeface="+mn-ea"/>
                <a:cs typeface="+mn-cs"/>
              </a:rPr>
              <a:t>• Circular base, 200km diameter, built from desert sand scaffolded by inclined cement-hemp walls</a:t>
            </a:r>
          </a:p>
          <a:p>
            <a:r>
              <a:rPr lang="en-GB" sz="1200" b="0" i="0" kern="1200" dirty="0">
                <a:solidFill>
                  <a:schemeClr val="tx1"/>
                </a:solidFill>
                <a:effectLst/>
                <a:highlight>
                  <a:srgbClr val="2B2B2B"/>
                </a:highlight>
                <a:latin typeface="+mn-lt"/>
                <a:ea typeface="+mn-ea"/>
                <a:cs typeface="+mn-cs"/>
              </a:rPr>
              <a:t>• </a:t>
            </a:r>
            <a:r>
              <a:rPr lang="en-GB" sz="1200" b="0" i="0" kern="1200" dirty="0" err="1">
                <a:solidFill>
                  <a:schemeClr val="tx1"/>
                </a:solidFill>
                <a:effectLst/>
                <a:highlight>
                  <a:srgbClr val="2B2B2B"/>
                </a:highlight>
                <a:latin typeface="+mn-lt"/>
                <a:ea typeface="+mn-ea"/>
                <a:cs typeface="+mn-cs"/>
              </a:rPr>
              <a:t>GeoLoop</a:t>
            </a:r>
            <a:r>
              <a:rPr lang="en-GB" sz="1200" b="0" i="0" kern="1200" dirty="0">
                <a:solidFill>
                  <a:schemeClr val="tx1"/>
                </a:solidFill>
                <a:effectLst/>
                <a:highlight>
                  <a:srgbClr val="2B2B2B"/>
                </a:highlight>
                <a:latin typeface="+mn-lt"/>
                <a:ea typeface="+mn-ea"/>
                <a:cs typeface="+mn-cs"/>
              </a:rPr>
              <a:t>™ geothermal system pushes hot water upward</a:t>
            </a:r>
          </a:p>
          <a:p>
            <a:r>
              <a:rPr lang="en-GB" sz="1200" b="0" i="0" kern="1200" dirty="0">
                <a:solidFill>
                  <a:schemeClr val="tx1"/>
                </a:solidFill>
                <a:effectLst/>
                <a:highlight>
                  <a:srgbClr val="2B2B2B"/>
                </a:highlight>
                <a:latin typeface="+mn-lt"/>
                <a:ea typeface="+mn-ea"/>
                <a:cs typeface="+mn-cs"/>
              </a:rPr>
              <a:t>• Staged reservoirs filled with cooled water from stratosphere for heavy transport</a:t>
            </a:r>
          </a:p>
          <a:p>
            <a:r>
              <a:rPr lang="en-GB" sz="1200" b="0" i="0" kern="1200" dirty="0">
                <a:solidFill>
                  <a:schemeClr val="tx1"/>
                </a:solidFill>
                <a:effectLst/>
                <a:highlight>
                  <a:srgbClr val="2B2B2B"/>
                </a:highlight>
                <a:latin typeface="+mn-lt"/>
                <a:ea typeface="+mn-ea"/>
                <a:cs typeface="+mn-cs"/>
              </a:rPr>
              <a:t>• Water-based cargo lifts and industrial platforms</a:t>
            </a:r>
          </a:p>
          <a:p>
            <a:r>
              <a:rPr lang="en-GB" sz="1200" b="0" i="0" kern="1200" dirty="0">
                <a:solidFill>
                  <a:schemeClr val="tx1"/>
                </a:solidFill>
                <a:effectLst/>
                <a:highlight>
                  <a:srgbClr val="2B2B2B"/>
                </a:highlight>
                <a:latin typeface="+mn-lt"/>
                <a:ea typeface="+mn-ea"/>
                <a:cs typeface="+mn-cs"/>
              </a:rPr>
              <a:t>• Mag-lev train spirals around the tower</a:t>
            </a:r>
          </a:p>
          <a:p>
            <a:br>
              <a:rPr lang="en-GB" sz="1200" b="1" i="0" kern="1200" dirty="0">
                <a:solidFill>
                  <a:schemeClr val="tx1"/>
                </a:solidFill>
                <a:effectLst/>
                <a:highlight>
                  <a:srgbClr val="2B2B2B"/>
                </a:highlight>
                <a:latin typeface="+mn-lt"/>
                <a:ea typeface="+mn-ea"/>
                <a:cs typeface="+mn-cs"/>
              </a:rPr>
            </a:br>
            <a:endParaRPr lang="en-GB" sz="1200" b="0" i="0" kern="1200" dirty="0">
              <a:solidFill>
                <a:schemeClr val="tx1"/>
              </a:solidFill>
              <a:effectLst/>
              <a:highlight>
                <a:srgbClr val="2B2B2B"/>
              </a:highlight>
              <a:latin typeface="+mn-lt"/>
              <a:ea typeface="+mn-ea"/>
              <a:cs typeface="+mn-cs"/>
            </a:endParaRPr>
          </a:p>
          <a:p>
            <a:r>
              <a:rPr lang="en-GB" sz="1200" b="1" i="0" kern="1200" dirty="0">
                <a:solidFill>
                  <a:schemeClr val="tx1"/>
                </a:solidFill>
                <a:effectLst/>
                <a:highlight>
                  <a:srgbClr val="2B2B2B"/>
                </a:highlight>
                <a:latin typeface="+mn-lt"/>
                <a:ea typeface="+mn-ea"/>
                <a:cs typeface="+mn-cs"/>
              </a:rPr>
              <a:t>Mid-Level (Stratosphere to LEO)</a:t>
            </a:r>
            <a:endParaRPr lang="en-GB" sz="1200" b="0" i="0" kern="1200" dirty="0">
              <a:solidFill>
                <a:schemeClr val="tx1"/>
              </a:solidFill>
              <a:effectLst/>
              <a:highlight>
                <a:srgbClr val="2B2B2B"/>
              </a:highlight>
              <a:latin typeface="+mn-lt"/>
              <a:ea typeface="+mn-ea"/>
              <a:cs typeface="+mn-cs"/>
            </a:endParaRPr>
          </a:p>
          <a:p>
            <a:r>
              <a:rPr lang="en-GB" sz="1200" b="0" i="0" kern="1200" dirty="0">
                <a:solidFill>
                  <a:schemeClr val="tx1"/>
                </a:solidFill>
                <a:effectLst/>
                <a:highlight>
                  <a:srgbClr val="2B2B2B"/>
                </a:highlight>
                <a:latin typeface="+mn-lt"/>
                <a:ea typeface="+mn-ea"/>
                <a:cs typeface="+mn-cs"/>
              </a:rPr>
              <a:t>• Tower narrows into a cone, reaching ~160km height</a:t>
            </a:r>
          </a:p>
          <a:p>
            <a:r>
              <a:rPr lang="en-GB" sz="1200" b="0" i="0" kern="1200" dirty="0">
                <a:solidFill>
                  <a:schemeClr val="tx1"/>
                </a:solidFill>
                <a:effectLst/>
                <a:highlight>
                  <a:srgbClr val="2B2B2B"/>
                </a:highlight>
                <a:latin typeface="+mn-lt"/>
                <a:ea typeface="+mn-ea"/>
                <a:cs typeface="+mn-cs"/>
              </a:rPr>
              <a:t>• Diameter reduces to 10km at the top</a:t>
            </a:r>
          </a:p>
          <a:p>
            <a:r>
              <a:rPr lang="en-GB" sz="1200" b="0" i="0" kern="1200" dirty="0">
                <a:solidFill>
                  <a:schemeClr val="tx1"/>
                </a:solidFill>
                <a:effectLst/>
                <a:highlight>
                  <a:srgbClr val="2B2B2B"/>
                </a:highlight>
                <a:latin typeface="+mn-lt"/>
                <a:ea typeface="+mn-ea"/>
                <a:cs typeface="+mn-cs"/>
              </a:rPr>
              <a:t>• Hot water released at ~100km (Kármán line) for cooling and energy conversion</a:t>
            </a:r>
          </a:p>
          <a:p>
            <a:r>
              <a:rPr lang="en-GB" sz="1200" b="0" i="0" kern="1200" dirty="0">
                <a:solidFill>
                  <a:schemeClr val="tx1"/>
                </a:solidFill>
                <a:effectLst/>
                <a:highlight>
                  <a:srgbClr val="2B2B2B"/>
                </a:highlight>
                <a:latin typeface="+mn-lt"/>
                <a:ea typeface="+mn-ea"/>
                <a:cs typeface="+mn-cs"/>
              </a:rPr>
              <a:t>• Hydrogen-fuel factory and storage for space missions</a:t>
            </a:r>
          </a:p>
          <a:p>
            <a:endParaRPr lang="en-GB" sz="1200" b="0" i="0" kern="1200" dirty="0">
              <a:solidFill>
                <a:schemeClr val="tx1"/>
              </a:solidFill>
              <a:effectLst/>
              <a:highlight>
                <a:srgbClr val="2B2B2B"/>
              </a:highlight>
              <a:latin typeface="+mn-lt"/>
              <a:ea typeface="+mn-ea"/>
              <a:cs typeface="+mn-cs"/>
            </a:endParaRPr>
          </a:p>
          <a:p>
            <a:r>
              <a:rPr lang="en-GB" sz="1200" b="1" i="0" kern="1200" dirty="0">
                <a:solidFill>
                  <a:schemeClr val="tx1"/>
                </a:solidFill>
                <a:effectLst/>
                <a:highlight>
                  <a:srgbClr val="2B2B2B"/>
                </a:highlight>
                <a:latin typeface="+mn-lt"/>
                <a:ea typeface="+mn-ea"/>
                <a:cs typeface="+mn-cs"/>
              </a:rPr>
              <a:t>LEO Platform (~160km)</a:t>
            </a:r>
            <a:endParaRPr lang="en-GB" sz="1200" b="0" i="0" kern="1200" dirty="0">
              <a:solidFill>
                <a:schemeClr val="tx1"/>
              </a:solidFill>
              <a:effectLst/>
              <a:highlight>
                <a:srgbClr val="2B2B2B"/>
              </a:highlight>
              <a:latin typeface="+mn-lt"/>
              <a:ea typeface="+mn-ea"/>
              <a:cs typeface="+mn-cs"/>
            </a:endParaRPr>
          </a:p>
          <a:p>
            <a:r>
              <a:rPr lang="en-GB" sz="1200" b="0" i="0" kern="1200" dirty="0">
                <a:solidFill>
                  <a:schemeClr val="tx1"/>
                </a:solidFill>
                <a:effectLst/>
                <a:highlight>
                  <a:srgbClr val="2B2B2B"/>
                </a:highlight>
                <a:latin typeface="+mn-lt"/>
                <a:ea typeface="+mn-ea"/>
                <a:cs typeface="+mn-cs"/>
              </a:rPr>
              <a:t>• Launch pads, research stations, and orbital infrastructure</a:t>
            </a:r>
          </a:p>
          <a:p>
            <a:r>
              <a:rPr lang="en-GB" sz="1200" b="0" i="0" kern="1200" dirty="0">
                <a:solidFill>
                  <a:schemeClr val="tx1"/>
                </a:solidFill>
                <a:effectLst/>
                <a:highlight>
                  <a:srgbClr val="2B2B2B"/>
                </a:highlight>
                <a:latin typeface="+mn-lt"/>
                <a:ea typeface="+mn-ea"/>
                <a:cs typeface="+mn-cs"/>
              </a:rPr>
              <a:t>• Space elevator begins here, connecting to Higher Earth Orbit</a:t>
            </a:r>
          </a:p>
          <a:p>
            <a:br>
              <a:rPr lang="en-GB" sz="1200" b="1" i="0" kern="1200" dirty="0">
                <a:solidFill>
                  <a:schemeClr val="tx1"/>
                </a:solidFill>
                <a:effectLst/>
                <a:highlight>
                  <a:srgbClr val="2B2B2B"/>
                </a:highlight>
                <a:latin typeface="+mn-lt"/>
                <a:ea typeface="+mn-ea"/>
                <a:cs typeface="+mn-cs"/>
              </a:rPr>
            </a:br>
            <a:endParaRPr lang="en-GB" sz="1200" b="0" i="0" kern="1200" dirty="0">
              <a:solidFill>
                <a:schemeClr val="tx1"/>
              </a:solidFill>
              <a:effectLst/>
              <a:highlight>
                <a:srgbClr val="2B2B2B"/>
              </a:highlight>
              <a:latin typeface="+mn-lt"/>
              <a:ea typeface="+mn-ea"/>
              <a:cs typeface="+mn-cs"/>
            </a:endParaRPr>
          </a:p>
          <a:p>
            <a:r>
              <a:rPr lang="en-GB" sz="1200" b="1" i="0" kern="1200" dirty="0">
                <a:solidFill>
                  <a:schemeClr val="tx1"/>
                </a:solidFill>
                <a:effectLst/>
                <a:highlight>
                  <a:srgbClr val="2B2B2B"/>
                </a:highlight>
                <a:latin typeface="+mn-lt"/>
                <a:ea typeface="+mn-ea"/>
                <a:cs typeface="+mn-cs"/>
              </a:rPr>
              <a:t>HEO Platform</a:t>
            </a:r>
            <a:endParaRPr lang="en-GB" sz="1200" b="0" i="0" kern="1200" dirty="0">
              <a:solidFill>
                <a:schemeClr val="tx1"/>
              </a:solidFill>
              <a:effectLst/>
              <a:highlight>
                <a:srgbClr val="2B2B2B"/>
              </a:highlight>
              <a:latin typeface="+mn-lt"/>
              <a:ea typeface="+mn-ea"/>
              <a:cs typeface="+mn-cs"/>
            </a:endParaRPr>
          </a:p>
          <a:p>
            <a:r>
              <a:rPr lang="en-GB" sz="1200" b="0" i="0" kern="1200" dirty="0">
                <a:solidFill>
                  <a:schemeClr val="tx1"/>
                </a:solidFill>
                <a:effectLst/>
                <a:highlight>
                  <a:srgbClr val="2B2B2B"/>
                </a:highlight>
                <a:latin typeface="+mn-lt"/>
                <a:ea typeface="+mn-ea"/>
                <a:cs typeface="+mn-cs"/>
              </a:rPr>
              <a:t>• Counterweight structure balances gravitational force</a:t>
            </a:r>
          </a:p>
          <a:p>
            <a:r>
              <a:rPr lang="en-GB" sz="1200" b="0" i="0" kern="1200" dirty="0">
                <a:solidFill>
                  <a:schemeClr val="tx1"/>
                </a:solidFill>
                <a:effectLst/>
                <a:highlight>
                  <a:srgbClr val="2B2B2B"/>
                </a:highlight>
                <a:latin typeface="+mn-lt"/>
                <a:ea typeface="+mn-ea"/>
                <a:cs typeface="+mn-cs"/>
              </a:rPr>
              <a:t>• Space station hub for interplanetary missions</a:t>
            </a:r>
          </a:p>
          <a:p>
            <a:r>
              <a:rPr lang="en-GB" sz="1200" b="0" i="0" kern="1200" dirty="0">
                <a:solidFill>
                  <a:schemeClr val="tx1"/>
                </a:solidFill>
                <a:effectLst/>
                <a:highlight>
                  <a:srgbClr val="2B2B2B"/>
                </a:highlight>
                <a:latin typeface="+mn-lt"/>
                <a:ea typeface="+mn-ea"/>
                <a:cs typeface="+mn-cs"/>
              </a:rPr>
              <a:t>• Energy conversion systems using gravity and kinetic forces</a:t>
            </a:r>
          </a:p>
          <a:p>
            <a:endParaRPr lang="en-GB" sz="1200" b="0" i="0" kern="1200" dirty="0">
              <a:solidFill>
                <a:schemeClr val="tx1"/>
              </a:solidFill>
              <a:effectLst/>
              <a:highlight>
                <a:srgbClr val="2B2B2B"/>
              </a:highlight>
              <a:latin typeface="+mn-lt"/>
              <a:ea typeface="+mn-ea"/>
              <a:cs typeface="+mn-cs"/>
            </a:endParaRPr>
          </a:p>
          <a:p>
            <a:r>
              <a:rPr lang="en-GB" sz="1200" b="1" i="0" kern="1200" dirty="0">
                <a:solidFill>
                  <a:schemeClr val="tx1"/>
                </a:solidFill>
                <a:effectLst/>
                <a:highlight>
                  <a:srgbClr val="2B2B2B"/>
                </a:highlight>
                <a:latin typeface="+mn-lt"/>
                <a:ea typeface="+mn-ea"/>
                <a:cs typeface="+mn-cs"/>
              </a:rPr>
              <a:t>Surrounding Environment</a:t>
            </a:r>
            <a:endParaRPr lang="en-GB" sz="1200" b="0" i="0" kern="1200" dirty="0">
              <a:solidFill>
                <a:schemeClr val="tx1"/>
              </a:solidFill>
              <a:effectLst/>
              <a:highlight>
                <a:srgbClr val="2B2B2B"/>
              </a:highlight>
              <a:latin typeface="+mn-lt"/>
              <a:ea typeface="+mn-ea"/>
              <a:cs typeface="+mn-cs"/>
            </a:endParaRPr>
          </a:p>
          <a:p>
            <a:r>
              <a:rPr lang="en-GB" sz="1200" b="0" i="0" kern="1200" dirty="0">
                <a:solidFill>
                  <a:schemeClr val="tx1"/>
                </a:solidFill>
                <a:effectLst/>
                <a:highlight>
                  <a:srgbClr val="2B2B2B"/>
                </a:highlight>
                <a:latin typeface="+mn-lt"/>
                <a:ea typeface="+mn-ea"/>
                <a:cs typeface="+mn-cs"/>
              </a:rPr>
              <a:t>• Desert transformed by cooled water into green zones</a:t>
            </a:r>
          </a:p>
          <a:p>
            <a:r>
              <a:rPr lang="en-GB" sz="1200" b="0" i="0" kern="1200" dirty="0">
                <a:solidFill>
                  <a:schemeClr val="tx1"/>
                </a:solidFill>
                <a:effectLst/>
                <a:highlight>
                  <a:srgbClr val="2B2B2B"/>
                </a:highlight>
                <a:latin typeface="+mn-lt"/>
                <a:ea typeface="+mn-ea"/>
                <a:cs typeface="+mn-cs"/>
              </a:rPr>
              <a:t>• Sea-level management infrastructure</a:t>
            </a:r>
          </a:p>
          <a:p>
            <a:r>
              <a:rPr lang="en-GB" sz="1200" b="0" i="0" kern="1200" dirty="0">
                <a:solidFill>
                  <a:schemeClr val="tx1"/>
                </a:solidFill>
                <a:effectLst/>
                <a:highlight>
                  <a:srgbClr val="2B2B2B"/>
                </a:highlight>
                <a:latin typeface="+mn-lt"/>
                <a:ea typeface="+mn-ea"/>
                <a:cs typeface="+mn-cs"/>
              </a:rPr>
              <a:t>• Zero-emission transport networks</a:t>
            </a:r>
          </a:p>
          <a:p>
            <a:endParaRPr lang="en-GB" sz="1200" b="0" i="0" kern="1200" dirty="0">
              <a:solidFill>
                <a:schemeClr val="tx1"/>
              </a:solidFill>
              <a:effectLst/>
              <a:highlight>
                <a:srgbClr val="2B2B2B"/>
              </a:highlight>
              <a:latin typeface="+mn-lt"/>
              <a:ea typeface="+mn-ea"/>
              <a:cs typeface="+mn-cs"/>
            </a:endParaRPr>
          </a:p>
          <a:p>
            <a:r>
              <a:rPr lang="en-GB" sz="1200" b="1" i="0" kern="1200" dirty="0">
                <a:solidFill>
                  <a:schemeClr val="tx1"/>
                </a:solidFill>
                <a:effectLst/>
                <a:highlight>
                  <a:srgbClr val="2B2B2B"/>
                </a:highlight>
                <a:latin typeface="+mn-lt"/>
                <a:ea typeface="+mn-ea"/>
                <a:cs typeface="+mn-cs"/>
              </a:rPr>
              <a:t>Mission Statement:</a:t>
            </a:r>
            <a:endParaRPr lang="en-GB" sz="1200" b="0" i="0" kern="1200" dirty="0">
              <a:solidFill>
                <a:schemeClr val="tx1"/>
              </a:solidFill>
              <a:effectLst/>
              <a:highlight>
                <a:srgbClr val="2B2B2B"/>
              </a:highlight>
              <a:latin typeface="+mn-lt"/>
              <a:ea typeface="+mn-ea"/>
              <a:cs typeface="+mn-cs"/>
            </a:endParaRPr>
          </a:p>
          <a:p>
            <a:r>
              <a:rPr lang="en-GB" sz="1200" b="1" i="0" kern="1200" dirty="0">
                <a:solidFill>
                  <a:schemeClr val="tx1"/>
                </a:solidFill>
                <a:effectLst/>
                <a:highlight>
                  <a:srgbClr val="2B2B2B"/>
                </a:highlight>
                <a:latin typeface="+mn-lt"/>
                <a:ea typeface="+mn-ea"/>
                <a:cs typeface="+mn-cs"/>
              </a:rPr>
              <a:t>#</a:t>
            </a:r>
            <a:r>
              <a:rPr lang="en-GB" sz="1200" b="0" i="0" kern="1200" dirty="0">
                <a:solidFill>
                  <a:schemeClr val="tx1"/>
                </a:solidFill>
                <a:effectLst/>
                <a:highlight>
                  <a:srgbClr val="2B2B2B"/>
                </a:highlight>
                <a:latin typeface="+mn-lt"/>
                <a:ea typeface="+mn-ea"/>
                <a:cs typeface="+mn-cs"/>
              </a:rPr>
              <a:t>UGDMN™ accelerates humanity to Type I civilization. This structure replaces rockets with scalable, safe, and permanent access to space.</a:t>
            </a:r>
          </a:p>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01AD665B-45B5-A5BB-9B19-6972FF51B6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246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F14B7-3EF2-C928-0B4F-C1AC5DE43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0BD55-72E7-CE7E-1365-60F333927F69}"/>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24F5DFB5-CD13-E183-C781-0D56E441D058}"/>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969D6810-FC08-5B40-803C-CF93725122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970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A92CD-F1C7-4EAF-4242-649C16649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6845D-5927-213C-D98A-B2DC5FDD5F35}"/>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977E0517-52C4-526C-A5A2-8EB2BE8E521F}"/>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F6F7E4C4-C2C7-1CD3-1B4C-1C2D32AFD8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725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E955D-7515-45CB-86B5-C314517C8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D0A3D-6F0A-1EDA-8ADA-37DC8064F053}"/>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E6D89703-E5D8-FF8D-70AC-6FE8D8D5B45B}"/>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2945A240-373A-24AE-F8AD-B227175B11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04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A2570-457A-C931-BA9A-FCC2BF715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1F516-918C-9088-C8DA-BD1083DBE854}"/>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C414DBA4-BA27-6557-0ECD-74BD53BC5154}"/>
              </a:ext>
            </a:extLst>
          </p:cNvPr>
          <p:cNvSpPr>
            <a:spLocks noGrp="1"/>
          </p:cNvSpPr>
          <p:nvPr>
            <p:ph type="body" idx="1"/>
          </p:nvPr>
        </p:nvSpPr>
        <p:spPr/>
        <p:txBody>
          <a:bodyPr/>
          <a:lstStyle/>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990B8D33-6CAF-D083-328E-4C93E92A42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351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3A0E0-962A-0E95-0C9A-5EBFD10EB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56F01-F307-086F-18E1-1C796FC53812}"/>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EC975269-40C0-3102-1513-710DCD1F0F08}"/>
              </a:ext>
            </a:extLst>
          </p:cNvPr>
          <p:cNvSpPr>
            <a:spLocks noGrp="1"/>
          </p:cNvSpPr>
          <p:nvPr>
            <p:ph type="body" idx="1"/>
          </p:nvPr>
        </p:nvSpPr>
        <p:spPr/>
        <p:txBody>
          <a:bodyPr/>
          <a:lstStyle/>
          <a:p>
            <a:pPr>
              <a:lnSpc>
                <a:spcPts val="1300"/>
              </a:lnSpc>
            </a:pPr>
            <a:r>
              <a:rPr lang="en-GB" sz="1800" b="0" i="0" kern="1200" dirty="0">
                <a:solidFill>
                  <a:schemeClr val="tx1"/>
                </a:solidFill>
                <a:effectLst/>
                <a:highlight>
                  <a:srgbClr val="2B2B2B"/>
                </a:highlight>
                <a:latin typeface="+mn-lt"/>
                <a:ea typeface="+mn-ea"/>
                <a:cs typeface="+mn-cs"/>
              </a:rPr>
              <a:t>This  X-Axis variable graph is the combination of past climate studies by experts in their fields using </a:t>
            </a:r>
            <a:r>
              <a:rPr lang="en-GB" sz="1800" b="1" i="0" kern="1200" dirty="0">
                <a:solidFill>
                  <a:schemeClr val="tx1"/>
                </a:solidFill>
                <a:effectLst/>
                <a:highlight>
                  <a:srgbClr val="2B2B2B"/>
                </a:highlight>
                <a:latin typeface="+mn-lt"/>
                <a:ea typeface="+mn-ea"/>
                <a:cs typeface="+mn-cs"/>
              </a:rPr>
              <a:t>natural archives</a:t>
            </a:r>
            <a:r>
              <a:rPr lang="en-GB" sz="1800" b="0" i="0" kern="1200" dirty="0">
                <a:solidFill>
                  <a:schemeClr val="tx1"/>
                </a:solidFill>
                <a:effectLst/>
                <a:highlight>
                  <a:srgbClr val="2B2B2B"/>
                </a:highlight>
                <a:latin typeface="+mn-lt"/>
                <a:ea typeface="+mn-ea"/>
                <a:cs typeface="+mn-cs"/>
              </a:rPr>
              <a:t> through:</a:t>
            </a:r>
            <a:br>
              <a:rPr lang="en-GB" sz="1800" b="0" i="0" kern="1200" dirty="0">
                <a:solidFill>
                  <a:schemeClr val="tx1"/>
                </a:solidFill>
                <a:effectLst/>
                <a:highlight>
                  <a:srgbClr val="2B2B2B"/>
                </a:highlight>
                <a:latin typeface="+mn-lt"/>
                <a:ea typeface="+mn-ea"/>
                <a:cs typeface="+mn-cs"/>
              </a:rPr>
            </a:br>
            <a:r>
              <a:rPr lang="en-GB" sz="1800" b="1" i="0" kern="1200" dirty="0">
                <a:solidFill>
                  <a:schemeClr val="tx1"/>
                </a:solidFill>
                <a:effectLst/>
                <a:highlight>
                  <a:srgbClr val="2B2B2B"/>
                </a:highlight>
                <a:latin typeface="+mn-lt"/>
                <a:ea typeface="+mn-ea"/>
                <a:cs typeface="+mn-cs"/>
              </a:rPr>
              <a:t>• Tree rings:</a:t>
            </a:r>
            <a:r>
              <a:rPr lang="en-GB" sz="1800" b="0" i="0" kern="1200" dirty="0">
                <a:solidFill>
                  <a:schemeClr val="tx1"/>
                </a:solidFill>
                <a:effectLst/>
                <a:highlight>
                  <a:srgbClr val="2B2B2B"/>
                </a:highlight>
                <a:latin typeface="+mn-lt"/>
                <a:ea typeface="+mn-ea"/>
                <a:cs typeface="+mn-cs"/>
              </a:rPr>
              <a:t> Show temperature, rainfall, and drought cycles (</a:t>
            </a:r>
            <a:r>
              <a:rPr lang="en-GB" sz="1800" dirty="0">
                <a:highlight>
                  <a:srgbClr val="2B2B2B"/>
                </a:highlight>
              </a:rPr>
              <a:t>dendroclimatologists)</a:t>
            </a:r>
            <a:br>
              <a:rPr lang="en-GB" sz="1800" b="0" i="0" kern="1200" dirty="0">
                <a:solidFill>
                  <a:schemeClr val="tx1"/>
                </a:solidFill>
                <a:effectLst/>
                <a:highlight>
                  <a:srgbClr val="2B2B2B"/>
                </a:highlight>
                <a:latin typeface="+mn-lt"/>
                <a:ea typeface="+mn-ea"/>
                <a:cs typeface="+mn-cs"/>
              </a:rPr>
            </a:br>
            <a:r>
              <a:rPr lang="en-GB" sz="1800" b="1" i="0" kern="1200" dirty="0">
                <a:solidFill>
                  <a:schemeClr val="tx1"/>
                </a:solidFill>
                <a:effectLst/>
                <a:highlight>
                  <a:srgbClr val="2B2B2B"/>
                </a:highlight>
                <a:latin typeface="+mn-lt"/>
                <a:ea typeface="+mn-ea"/>
                <a:cs typeface="+mn-cs"/>
              </a:rPr>
              <a:t>• Sea sediment:</a:t>
            </a:r>
            <a:r>
              <a:rPr lang="en-GB" sz="1800" b="0" i="0" kern="1200" dirty="0">
                <a:solidFill>
                  <a:schemeClr val="tx1"/>
                </a:solidFill>
                <a:effectLst/>
                <a:highlight>
                  <a:srgbClr val="2B2B2B"/>
                </a:highlight>
                <a:latin typeface="+mn-lt"/>
                <a:ea typeface="+mn-ea"/>
                <a:cs typeface="+mn-cs"/>
              </a:rPr>
              <a:t> Track ocean temperature, salinity, and biological activity (</a:t>
            </a:r>
            <a:r>
              <a:rPr lang="en-GB" sz="1800" dirty="0">
                <a:highlight>
                  <a:srgbClr val="2B2B2B"/>
                </a:highlight>
              </a:rPr>
              <a:t>paleoceanographers)</a:t>
            </a:r>
            <a:r>
              <a:rPr lang="en-GB" sz="1800" b="0" i="0" kern="1200" dirty="0">
                <a:solidFill>
                  <a:schemeClr val="tx1"/>
                </a:solidFill>
                <a:effectLst/>
                <a:highlight>
                  <a:srgbClr val="2B2B2B"/>
                </a:highlight>
                <a:latin typeface="+mn-lt"/>
                <a:ea typeface="+mn-ea"/>
                <a:cs typeface="+mn-cs"/>
              </a:rPr>
              <a:t>. </a:t>
            </a:r>
            <a:br>
              <a:rPr lang="en-GB" sz="1800" b="0" i="0" kern="1200" dirty="0">
                <a:solidFill>
                  <a:schemeClr val="tx1"/>
                </a:solidFill>
                <a:effectLst/>
                <a:highlight>
                  <a:srgbClr val="2B2B2B"/>
                </a:highlight>
                <a:latin typeface="+mn-lt"/>
                <a:ea typeface="+mn-ea"/>
                <a:cs typeface="+mn-cs"/>
              </a:rPr>
            </a:br>
            <a:r>
              <a:rPr lang="en-GB" sz="1800" b="1" i="0" kern="1200" dirty="0">
                <a:solidFill>
                  <a:schemeClr val="tx1"/>
                </a:solidFill>
                <a:effectLst/>
                <a:highlight>
                  <a:srgbClr val="2B2B2B"/>
                </a:highlight>
                <a:latin typeface="+mn-lt"/>
                <a:ea typeface="+mn-ea"/>
                <a:cs typeface="+mn-cs"/>
              </a:rPr>
              <a:t>• Ice cores:</a:t>
            </a:r>
            <a:r>
              <a:rPr lang="en-GB" sz="1800" b="0" i="0" kern="1200" dirty="0">
                <a:solidFill>
                  <a:schemeClr val="tx1"/>
                </a:solidFill>
                <a:effectLst/>
                <a:highlight>
                  <a:srgbClr val="2B2B2B"/>
                </a:highlight>
                <a:latin typeface="+mn-lt"/>
                <a:ea typeface="+mn-ea"/>
                <a:cs typeface="+mn-cs"/>
              </a:rPr>
              <a:t> Record greenhouse gases, volcanic ash, and temperature shifts (</a:t>
            </a:r>
            <a:r>
              <a:rPr lang="en-GB" sz="1800" dirty="0">
                <a:highlight>
                  <a:srgbClr val="2B2B2B"/>
                </a:highlight>
              </a:rPr>
              <a:t>glaciologists and palaeoclimatologists)</a:t>
            </a:r>
            <a:r>
              <a:rPr lang="en-GB" sz="1800" b="0" i="0" kern="1200" dirty="0">
                <a:solidFill>
                  <a:schemeClr val="tx1"/>
                </a:solidFill>
                <a:effectLst/>
                <a:highlight>
                  <a:srgbClr val="2B2B2B"/>
                </a:highlight>
                <a:latin typeface="+mn-lt"/>
                <a:ea typeface="+mn-ea"/>
                <a:cs typeface="+mn-cs"/>
              </a:rPr>
              <a:t>.</a:t>
            </a:r>
            <a:br>
              <a:rPr lang="en-GB" sz="1800" b="0" i="0" kern="1200" dirty="0">
                <a:solidFill>
                  <a:schemeClr val="tx1"/>
                </a:solidFill>
                <a:effectLst/>
                <a:highlight>
                  <a:srgbClr val="2B2B2B"/>
                </a:highlight>
                <a:latin typeface="+mn-lt"/>
                <a:ea typeface="+mn-ea"/>
                <a:cs typeface="+mn-cs"/>
              </a:rPr>
            </a:br>
            <a:r>
              <a:rPr lang="en-GB" sz="1800" b="1" i="0" kern="1200" dirty="0">
                <a:solidFill>
                  <a:schemeClr val="tx1"/>
                </a:solidFill>
                <a:effectLst/>
                <a:highlight>
                  <a:srgbClr val="2B2B2B"/>
                </a:highlight>
                <a:latin typeface="+mn-lt"/>
                <a:ea typeface="+mn-ea"/>
                <a:cs typeface="+mn-cs"/>
              </a:rPr>
              <a:t>• Rock layers</a:t>
            </a:r>
            <a:r>
              <a:rPr lang="en-GB" sz="1800" b="0" i="0" kern="1200" dirty="0">
                <a:solidFill>
                  <a:schemeClr val="tx1"/>
                </a:solidFill>
                <a:effectLst/>
                <a:highlight>
                  <a:srgbClr val="2B2B2B"/>
                </a:highlight>
                <a:latin typeface="+mn-lt"/>
                <a:ea typeface="+mn-ea"/>
                <a:cs typeface="+mn-cs"/>
              </a:rPr>
              <a:t>: Reveal long-term climate patterns and major events (</a:t>
            </a:r>
            <a:r>
              <a:rPr lang="en-GB" sz="1800" dirty="0">
                <a:highlight>
                  <a:srgbClr val="2B2B2B"/>
                </a:highlight>
              </a:rPr>
              <a:t>stratigraphers and geologists)</a:t>
            </a:r>
            <a:r>
              <a:rPr lang="en-GB" sz="1800" b="0" i="0" kern="1200" dirty="0">
                <a:solidFill>
                  <a:schemeClr val="tx1"/>
                </a:solidFill>
                <a:effectLst/>
                <a:highlight>
                  <a:srgbClr val="2B2B2B"/>
                </a:highlight>
                <a:latin typeface="+mn-lt"/>
                <a:ea typeface="+mn-ea"/>
                <a:cs typeface="+mn-cs"/>
              </a:rPr>
              <a:t>.</a:t>
            </a:r>
            <a:br>
              <a:rPr lang="en-GB" sz="1800" b="0" i="0" kern="1200" dirty="0">
                <a:solidFill>
                  <a:schemeClr val="tx1"/>
                </a:solidFill>
                <a:effectLst/>
                <a:highlight>
                  <a:srgbClr val="2B2B2B"/>
                </a:highlight>
                <a:latin typeface="+mn-lt"/>
                <a:ea typeface="+mn-ea"/>
                <a:cs typeface="+mn-cs"/>
              </a:rPr>
            </a:br>
            <a:r>
              <a:rPr lang="en-GB" sz="1800" b="1" i="0" kern="1200" dirty="0">
                <a:solidFill>
                  <a:schemeClr val="tx1"/>
                </a:solidFill>
                <a:effectLst/>
                <a:highlight>
                  <a:srgbClr val="2B2B2B"/>
                </a:highlight>
                <a:latin typeface="+mn-lt"/>
                <a:ea typeface="+mn-ea"/>
                <a:cs typeface="+mn-cs"/>
              </a:rPr>
              <a:t>• Lake sediment:</a:t>
            </a:r>
            <a:r>
              <a:rPr lang="en-GB" sz="1800" b="0" i="0" kern="1200" dirty="0">
                <a:solidFill>
                  <a:schemeClr val="tx1"/>
                </a:solidFill>
                <a:effectLst/>
                <a:highlight>
                  <a:srgbClr val="2B2B2B"/>
                </a:highlight>
                <a:latin typeface="+mn-lt"/>
                <a:ea typeface="+mn-ea"/>
                <a:cs typeface="+mn-cs"/>
              </a:rPr>
              <a:t> Preserve pollen, charcoal, and minerals. Reflect vegetation and fire history (</a:t>
            </a:r>
            <a:r>
              <a:rPr lang="en-GB" sz="1800" dirty="0">
                <a:highlight>
                  <a:srgbClr val="2B2B2B"/>
                </a:highlight>
              </a:rPr>
              <a:t>paleolimnologists)</a:t>
            </a:r>
            <a:r>
              <a:rPr lang="en-GB" sz="1800" b="0" i="0" kern="1200" dirty="0">
                <a:solidFill>
                  <a:schemeClr val="tx1"/>
                </a:solidFill>
                <a:effectLst/>
                <a:highlight>
                  <a:srgbClr val="2B2B2B"/>
                </a:highlight>
                <a:latin typeface="+mn-lt"/>
                <a:ea typeface="+mn-ea"/>
                <a:cs typeface="+mn-cs"/>
              </a:rPr>
              <a:t>.</a:t>
            </a:r>
            <a:br>
              <a:rPr lang="en-GB" sz="1800" b="0" i="0" kern="1200" dirty="0">
                <a:solidFill>
                  <a:schemeClr val="tx1"/>
                </a:solidFill>
                <a:effectLst/>
                <a:highlight>
                  <a:srgbClr val="2B2B2B"/>
                </a:highlight>
                <a:latin typeface="+mn-lt"/>
                <a:ea typeface="+mn-ea"/>
                <a:cs typeface="+mn-cs"/>
              </a:rPr>
            </a:br>
            <a:r>
              <a:rPr lang="en-GB" sz="1800" b="1" i="0" kern="1200" dirty="0">
                <a:solidFill>
                  <a:schemeClr val="tx1"/>
                </a:solidFill>
                <a:effectLst/>
                <a:highlight>
                  <a:srgbClr val="2B2B2B"/>
                </a:highlight>
                <a:latin typeface="+mn-lt"/>
                <a:ea typeface="+mn-ea"/>
                <a:cs typeface="+mn-cs"/>
              </a:rPr>
              <a:t>• Speleothems:</a:t>
            </a:r>
            <a:r>
              <a:rPr lang="en-GB" sz="1800" b="0" i="0" kern="1200" dirty="0">
                <a:solidFill>
                  <a:schemeClr val="tx1"/>
                </a:solidFill>
                <a:effectLst/>
                <a:highlight>
                  <a:srgbClr val="2B2B2B"/>
                </a:highlight>
                <a:latin typeface="+mn-lt"/>
                <a:ea typeface="+mn-ea"/>
                <a:cs typeface="+mn-cs"/>
              </a:rPr>
              <a:t> Cave formations record rainfall and temperature through isotopes (</a:t>
            </a:r>
            <a:r>
              <a:rPr lang="en-GB" sz="1800" dirty="0">
                <a:highlight>
                  <a:srgbClr val="2B2B2B"/>
                </a:highlight>
              </a:rPr>
              <a:t>biologists and geochemists)</a:t>
            </a:r>
            <a:r>
              <a:rPr lang="en-GB" sz="1800" b="0" i="0" kern="1200" dirty="0">
                <a:solidFill>
                  <a:schemeClr val="tx1"/>
                </a:solidFill>
                <a:effectLst/>
                <a:highlight>
                  <a:srgbClr val="2B2B2B"/>
                </a:highlight>
                <a:latin typeface="+mn-lt"/>
                <a:ea typeface="+mn-ea"/>
                <a:cs typeface="+mn-cs"/>
              </a:rPr>
              <a:t>.</a:t>
            </a:r>
            <a:br>
              <a:rPr lang="en-GB" sz="1800" b="0" i="0" kern="1200" dirty="0">
                <a:solidFill>
                  <a:schemeClr val="tx1"/>
                </a:solidFill>
                <a:effectLst/>
                <a:highlight>
                  <a:srgbClr val="2B2B2B"/>
                </a:highlight>
                <a:latin typeface="+mn-lt"/>
                <a:ea typeface="+mn-ea"/>
                <a:cs typeface="+mn-cs"/>
              </a:rPr>
            </a:br>
            <a:r>
              <a:rPr lang="en-GB" sz="1800" b="1" i="0" kern="1200" dirty="0">
                <a:solidFill>
                  <a:schemeClr val="tx1"/>
                </a:solidFill>
                <a:effectLst/>
                <a:highlight>
                  <a:srgbClr val="2B2B2B"/>
                </a:highlight>
                <a:latin typeface="+mn-lt"/>
                <a:ea typeface="+mn-ea"/>
                <a:cs typeface="+mn-cs"/>
              </a:rPr>
              <a:t>• Coral reefs:</a:t>
            </a:r>
            <a:r>
              <a:rPr lang="en-GB" sz="1800" b="0" i="0" kern="1200" dirty="0">
                <a:solidFill>
                  <a:schemeClr val="tx1"/>
                </a:solidFill>
                <a:effectLst/>
                <a:highlight>
                  <a:srgbClr val="2B2B2B"/>
                </a:highlight>
                <a:latin typeface="+mn-lt"/>
                <a:ea typeface="+mn-ea"/>
                <a:cs typeface="+mn-cs"/>
              </a:rPr>
              <a:t> Growth bands and isotopes show sea surface temperature and salinity (</a:t>
            </a:r>
            <a:r>
              <a:rPr lang="en-GB" sz="1800" dirty="0">
                <a:highlight>
                  <a:srgbClr val="2B2B2B"/>
                </a:highlight>
              </a:rPr>
              <a:t>marine biologists and geochemists)</a:t>
            </a:r>
            <a:r>
              <a:rPr lang="en-GB" sz="1800" b="0" i="0" kern="1200" dirty="0">
                <a:solidFill>
                  <a:schemeClr val="tx1"/>
                </a:solidFill>
                <a:effectLst/>
                <a:highlight>
                  <a:srgbClr val="2B2B2B"/>
                </a:highlight>
                <a:latin typeface="+mn-lt"/>
                <a:ea typeface="+mn-ea"/>
                <a:cs typeface="+mn-cs"/>
              </a:rPr>
              <a:t>.</a:t>
            </a:r>
            <a:br>
              <a:rPr lang="en-GB" sz="1800" b="0" i="0" kern="1200" dirty="0">
                <a:solidFill>
                  <a:schemeClr val="tx1"/>
                </a:solidFill>
                <a:effectLst/>
                <a:highlight>
                  <a:srgbClr val="2B2B2B"/>
                </a:highlight>
                <a:latin typeface="+mn-lt"/>
                <a:ea typeface="+mn-ea"/>
                <a:cs typeface="+mn-cs"/>
              </a:rPr>
            </a:br>
            <a:r>
              <a:rPr lang="en-GB" sz="1800" b="1" i="0" kern="1200" dirty="0">
                <a:solidFill>
                  <a:schemeClr val="tx1"/>
                </a:solidFill>
                <a:effectLst/>
                <a:highlight>
                  <a:srgbClr val="2B2B2B"/>
                </a:highlight>
                <a:latin typeface="+mn-lt"/>
                <a:ea typeface="+mn-ea"/>
                <a:cs typeface="+mn-cs"/>
              </a:rPr>
              <a:t>• Historical documents:</a:t>
            </a:r>
            <a:r>
              <a:rPr lang="en-GB" sz="1800" b="0" i="0" kern="1200" dirty="0">
                <a:solidFill>
                  <a:schemeClr val="tx1"/>
                </a:solidFill>
                <a:effectLst/>
                <a:highlight>
                  <a:srgbClr val="2B2B2B"/>
                </a:highlight>
                <a:latin typeface="+mn-lt"/>
                <a:ea typeface="+mn-ea"/>
                <a:cs typeface="+mn-cs"/>
              </a:rPr>
              <a:t> Include harvest records, ship logs, and diaries. Indicate past climate (</a:t>
            </a:r>
            <a:r>
              <a:rPr lang="en-GB" sz="1800" dirty="0">
                <a:highlight>
                  <a:srgbClr val="2B2B2B"/>
                </a:highlight>
              </a:rPr>
              <a:t>historical climatologists)</a:t>
            </a:r>
            <a:r>
              <a:rPr lang="en-GB" sz="1800" b="0" i="0" kern="1200" dirty="0">
                <a:solidFill>
                  <a:schemeClr val="tx1"/>
                </a:solidFill>
                <a:effectLst/>
                <a:highlight>
                  <a:srgbClr val="2B2B2B"/>
                </a:highlight>
                <a:latin typeface="+mn-lt"/>
                <a:ea typeface="+mn-ea"/>
                <a:cs typeface="+mn-cs"/>
              </a:rPr>
              <a:t>.</a:t>
            </a:r>
            <a:br>
              <a:rPr lang="en-GB" sz="1800" b="0" i="0" kern="1200" dirty="0">
                <a:solidFill>
                  <a:schemeClr val="tx1"/>
                </a:solidFill>
                <a:effectLst/>
                <a:highlight>
                  <a:srgbClr val="2B2B2B"/>
                </a:highlight>
                <a:latin typeface="+mn-lt"/>
                <a:ea typeface="+mn-ea"/>
                <a:cs typeface="+mn-cs"/>
              </a:rPr>
            </a:br>
            <a:r>
              <a:rPr lang="en-GB" sz="1800" b="1" i="0" kern="1200" dirty="0">
                <a:solidFill>
                  <a:schemeClr val="tx1"/>
                </a:solidFill>
                <a:effectLst/>
                <a:highlight>
                  <a:srgbClr val="2B2B2B"/>
                </a:highlight>
                <a:latin typeface="+mn-lt"/>
                <a:ea typeface="+mn-ea"/>
                <a:cs typeface="+mn-cs"/>
              </a:rPr>
              <a:t>• Glacier extent:</a:t>
            </a:r>
            <a:r>
              <a:rPr lang="en-GB" sz="1800" b="0" i="0" kern="1200" dirty="0">
                <a:solidFill>
                  <a:schemeClr val="tx1"/>
                </a:solidFill>
                <a:effectLst/>
                <a:highlight>
                  <a:srgbClr val="2B2B2B"/>
                </a:highlight>
                <a:latin typeface="+mn-lt"/>
                <a:ea typeface="+mn-ea"/>
                <a:cs typeface="+mn-cs"/>
              </a:rPr>
              <a:t> Maps and photos show retreat or advance. Reflect temperature and precipitation (</a:t>
            </a:r>
            <a:r>
              <a:rPr lang="en-GB" sz="1800" dirty="0">
                <a:highlight>
                  <a:srgbClr val="2B2B2B"/>
                </a:highlight>
              </a:rPr>
              <a:t>glaciologists and geomorphologists)</a:t>
            </a:r>
            <a:r>
              <a:rPr lang="en-GB" sz="1800" b="0" i="0" kern="1200" dirty="0">
                <a:solidFill>
                  <a:schemeClr val="tx1"/>
                </a:solidFill>
                <a:effectLst/>
                <a:highlight>
                  <a:srgbClr val="2B2B2B"/>
                </a:highlight>
                <a:latin typeface="+mn-lt"/>
                <a:ea typeface="+mn-ea"/>
                <a:cs typeface="+mn-cs"/>
              </a:rPr>
              <a:t>.</a:t>
            </a:r>
            <a:br>
              <a:rPr lang="en-GB" sz="1800" b="0" i="0" kern="1200" dirty="0">
                <a:solidFill>
                  <a:schemeClr val="tx1"/>
                </a:solidFill>
                <a:effectLst/>
                <a:highlight>
                  <a:srgbClr val="2B2B2B"/>
                </a:highlight>
                <a:latin typeface="+mn-lt"/>
                <a:ea typeface="+mn-ea"/>
                <a:cs typeface="+mn-cs"/>
              </a:rPr>
            </a:br>
            <a:r>
              <a:rPr lang="en-GB" sz="1800" b="1" i="0" kern="1200" dirty="0">
                <a:solidFill>
                  <a:schemeClr val="tx1"/>
                </a:solidFill>
                <a:effectLst/>
                <a:highlight>
                  <a:srgbClr val="2B2B2B"/>
                </a:highlight>
                <a:latin typeface="+mn-lt"/>
                <a:ea typeface="+mn-ea"/>
                <a:cs typeface="+mn-cs"/>
              </a:rPr>
              <a:t>• Pollen analysis:</a:t>
            </a:r>
            <a:r>
              <a:rPr lang="en-GB" sz="1800" b="0" i="0" kern="1200" dirty="0">
                <a:solidFill>
                  <a:schemeClr val="tx1"/>
                </a:solidFill>
                <a:effectLst/>
                <a:highlight>
                  <a:srgbClr val="2B2B2B"/>
                </a:highlight>
                <a:latin typeface="+mn-lt"/>
                <a:ea typeface="+mn-ea"/>
                <a:cs typeface="+mn-cs"/>
              </a:rPr>
              <a:t> From soil or sediment. Reveal past plant life and climate zones (</a:t>
            </a:r>
            <a:r>
              <a:rPr lang="en-GB" sz="1800" dirty="0">
                <a:highlight>
                  <a:srgbClr val="2B2B2B"/>
                </a:highlight>
              </a:rPr>
              <a:t>palynologists)</a:t>
            </a:r>
            <a:r>
              <a:rPr lang="en-GB" sz="1800" b="0" i="0" kern="1200" dirty="0">
                <a:solidFill>
                  <a:schemeClr val="tx1"/>
                </a:solidFill>
                <a:effectLst/>
                <a:highlight>
                  <a:srgbClr val="2B2B2B"/>
                </a:highlight>
                <a:latin typeface="+mn-lt"/>
                <a:ea typeface="+mn-ea"/>
                <a:cs typeface="+mn-cs"/>
              </a:rPr>
              <a:t>.  </a:t>
            </a:r>
            <a:br>
              <a:rPr lang="en-GB" sz="1800" b="0" i="0" kern="1200" dirty="0">
                <a:solidFill>
                  <a:schemeClr val="tx1"/>
                </a:solidFill>
                <a:effectLst/>
                <a:highlight>
                  <a:srgbClr val="2B2B2B"/>
                </a:highlight>
                <a:latin typeface="+mn-lt"/>
                <a:ea typeface="+mn-ea"/>
                <a:cs typeface="+mn-cs"/>
              </a:rPr>
            </a:br>
            <a:r>
              <a:rPr lang="en-GB" sz="1800" b="1" i="0" kern="1200" dirty="0">
                <a:solidFill>
                  <a:schemeClr val="tx1"/>
                </a:solidFill>
                <a:effectLst/>
                <a:highlight>
                  <a:srgbClr val="2B2B2B"/>
                </a:highlight>
                <a:latin typeface="+mn-lt"/>
                <a:ea typeface="+mn-ea"/>
                <a:cs typeface="+mn-cs"/>
              </a:rPr>
              <a:t>• Charcoal layers:</a:t>
            </a:r>
            <a:r>
              <a:rPr lang="en-GB" sz="1800" b="0" i="0" kern="1200" dirty="0">
                <a:solidFill>
                  <a:schemeClr val="tx1"/>
                </a:solidFill>
                <a:effectLst/>
                <a:highlight>
                  <a:srgbClr val="2B2B2B"/>
                </a:highlight>
                <a:latin typeface="+mn-lt"/>
                <a:ea typeface="+mn-ea"/>
                <a:cs typeface="+mn-cs"/>
              </a:rPr>
              <a:t> Indicate wildfires. Help track droughts and vegetation changes (</a:t>
            </a:r>
            <a:r>
              <a:rPr lang="en-GB" sz="1800" dirty="0">
                <a:highlight>
                  <a:srgbClr val="2B2B2B"/>
                </a:highlight>
              </a:rPr>
              <a:t>paleo ecologists)</a:t>
            </a:r>
            <a:r>
              <a:rPr lang="en-GB" sz="1800" b="0" i="0" kern="1200" dirty="0">
                <a:solidFill>
                  <a:schemeClr val="tx1"/>
                </a:solidFill>
                <a:effectLst/>
                <a:highlight>
                  <a:srgbClr val="2B2B2B"/>
                </a:highlight>
                <a:latin typeface="+mn-lt"/>
                <a:ea typeface="+mn-ea"/>
                <a:cs typeface="+mn-cs"/>
              </a:rPr>
              <a:t>.</a:t>
            </a:r>
            <a:br>
              <a:rPr lang="en-GB" sz="1800" b="0" i="0" kern="1200" dirty="0">
                <a:solidFill>
                  <a:schemeClr val="tx1"/>
                </a:solidFill>
                <a:effectLst/>
                <a:highlight>
                  <a:srgbClr val="2B2B2B"/>
                </a:highlight>
                <a:latin typeface="+mn-lt"/>
                <a:ea typeface="+mn-ea"/>
                <a:cs typeface="+mn-cs"/>
              </a:rPr>
            </a:br>
            <a:r>
              <a:rPr lang="en-GB" sz="1800" b="1" i="0" kern="1200" dirty="0">
                <a:solidFill>
                  <a:schemeClr val="tx1"/>
                </a:solidFill>
                <a:effectLst/>
                <a:highlight>
                  <a:srgbClr val="2B2B2B"/>
                </a:highlight>
                <a:latin typeface="+mn-lt"/>
                <a:ea typeface="+mn-ea"/>
                <a:cs typeface="+mn-cs"/>
              </a:rPr>
              <a:t>• Packrat middens:</a:t>
            </a:r>
            <a:r>
              <a:rPr lang="en-GB" sz="1800" b="0" i="0" kern="1200" dirty="0">
                <a:solidFill>
                  <a:schemeClr val="tx1"/>
                </a:solidFill>
                <a:effectLst/>
                <a:highlight>
                  <a:srgbClr val="2B2B2B"/>
                </a:highlight>
                <a:latin typeface="+mn-lt"/>
                <a:ea typeface="+mn-ea"/>
                <a:cs typeface="+mn-cs"/>
              </a:rPr>
              <a:t> Preserve seeds and bones. Show local climate and ecosystem shifts (</a:t>
            </a:r>
            <a:r>
              <a:rPr lang="en-GB" sz="1800" dirty="0">
                <a:highlight>
                  <a:srgbClr val="2B2B2B"/>
                </a:highlight>
              </a:rPr>
              <a:t>paleo ecologists and archaeologists)</a:t>
            </a:r>
            <a:r>
              <a:rPr lang="en-GB" sz="1800" b="0" i="0" kern="1200" dirty="0">
                <a:solidFill>
                  <a:schemeClr val="tx1"/>
                </a:solidFill>
                <a:effectLst/>
                <a:highlight>
                  <a:srgbClr val="2B2B2B"/>
                </a:highlight>
                <a:latin typeface="+mn-lt"/>
                <a:ea typeface="+mn-ea"/>
                <a:cs typeface="+mn-cs"/>
              </a:rPr>
              <a:t>. </a:t>
            </a:r>
          </a:p>
          <a:p>
            <a:pPr>
              <a:lnSpc>
                <a:spcPts val="1300"/>
              </a:lnSpc>
            </a:pPr>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Combining these studies, these archives confirm Earth is still in an Ice Age. For most of the last 550 million years, Earth was warmer, supporting vast forests and abundant life. Today’s cooler phase is part of a long-term cooling cycle.</a:t>
            </a:r>
            <a:br>
              <a:rPr lang="en-GB" sz="1800" b="0" i="0" kern="1200" dirty="0">
                <a:solidFill>
                  <a:schemeClr val="tx1"/>
                </a:solidFill>
                <a:effectLst/>
                <a:highlight>
                  <a:srgbClr val="2B2B2B"/>
                </a:highlight>
                <a:latin typeface="+mn-lt"/>
                <a:ea typeface="+mn-ea"/>
                <a:cs typeface="+mn-cs"/>
              </a:rPr>
            </a:br>
            <a:br>
              <a:rPr lang="en-GB" sz="1800" b="0" i="0" kern="1200" dirty="0">
                <a:solidFill>
                  <a:schemeClr val="tx1"/>
                </a:solidFill>
                <a:effectLst/>
                <a:highlight>
                  <a:srgbClr val="2B2B2B"/>
                </a:highlight>
                <a:latin typeface="+mn-lt"/>
                <a:ea typeface="+mn-ea"/>
                <a:cs typeface="+mn-cs"/>
              </a:rPr>
            </a:br>
            <a:r>
              <a:rPr lang="en-GB" sz="1800" b="0" i="0" kern="1200" dirty="0">
                <a:solidFill>
                  <a:schemeClr val="tx1"/>
                </a:solidFill>
                <a:effectLst/>
                <a:highlight>
                  <a:srgbClr val="2B2B2B"/>
                </a:highlight>
                <a:latin typeface="+mn-lt"/>
                <a:ea typeface="+mn-ea"/>
                <a:cs typeface="+mn-cs"/>
              </a:rPr>
              <a:t>Many geological, archaeological, and historical mysteries remain unresolved without acknowledging abrupt cataclysmic events as key drivers:</a:t>
            </a:r>
          </a:p>
          <a:p>
            <a:r>
              <a:rPr lang="en-GB" sz="1800" b="0" i="0" kern="1200" dirty="0">
                <a:solidFill>
                  <a:schemeClr val="tx1"/>
                </a:solidFill>
                <a:effectLst/>
                <a:highlight>
                  <a:srgbClr val="2B2B2B"/>
                </a:highlight>
                <a:latin typeface="+mn-lt"/>
                <a:ea typeface="+mn-ea"/>
                <a:cs typeface="+mn-cs"/>
              </a:rPr>
              <a:t>• Mammoths frozen with food in their mouths.</a:t>
            </a:r>
          </a:p>
          <a:p>
            <a:r>
              <a:rPr lang="en-GB" sz="1800" b="0" i="0" kern="1200" dirty="0">
                <a:solidFill>
                  <a:schemeClr val="tx1"/>
                </a:solidFill>
                <a:effectLst/>
                <a:highlight>
                  <a:srgbClr val="2B2B2B"/>
                </a:highlight>
                <a:latin typeface="+mn-lt"/>
                <a:ea typeface="+mn-ea"/>
                <a:cs typeface="+mn-cs"/>
              </a:rPr>
              <a:t>• Cities buried under miles of sediment.</a:t>
            </a:r>
          </a:p>
          <a:p>
            <a:r>
              <a:rPr lang="en-GB" sz="1800" b="0" i="0" kern="1200" dirty="0">
                <a:solidFill>
                  <a:schemeClr val="tx1"/>
                </a:solidFill>
                <a:effectLst/>
                <a:highlight>
                  <a:srgbClr val="2B2B2B"/>
                </a:highlight>
                <a:latin typeface="+mn-lt"/>
                <a:ea typeface="+mn-ea"/>
                <a:cs typeface="+mn-cs"/>
              </a:rPr>
              <a:t>• Fossil layers laid down in hours, not centuries.</a:t>
            </a:r>
          </a:p>
          <a:p>
            <a:r>
              <a:rPr lang="en-GB" sz="1800" b="0" i="0" kern="1200" dirty="0">
                <a:solidFill>
                  <a:schemeClr val="tx1"/>
                </a:solidFill>
                <a:effectLst/>
                <a:highlight>
                  <a:srgbClr val="2B2B2B"/>
                </a:highlight>
                <a:latin typeface="+mn-lt"/>
                <a:ea typeface="+mn-ea"/>
                <a:cs typeface="+mn-cs"/>
              </a:rPr>
              <a:t>• Ancient civilizations erased in a single day.</a:t>
            </a:r>
          </a:p>
          <a:p>
            <a:r>
              <a:rPr lang="en-GB" sz="1800" b="0" i="0" kern="1200" dirty="0">
                <a:solidFill>
                  <a:schemeClr val="tx1"/>
                </a:solidFill>
                <a:effectLst/>
                <a:highlight>
                  <a:srgbClr val="2B2B2B"/>
                </a:highlight>
                <a:latin typeface="+mn-lt"/>
                <a:ea typeface="+mn-ea"/>
                <a:cs typeface="+mn-cs"/>
              </a:rPr>
              <a:t>• Global myths of floods, fire, and sudden darkness.</a:t>
            </a:r>
          </a:p>
          <a:p>
            <a:r>
              <a:rPr lang="en-GB" sz="1800" b="0" i="0" kern="1200" dirty="0">
                <a:solidFill>
                  <a:schemeClr val="tx1"/>
                </a:solidFill>
                <a:effectLst/>
                <a:highlight>
                  <a:srgbClr val="2B2B2B"/>
                </a:highlight>
                <a:latin typeface="+mn-lt"/>
                <a:ea typeface="+mn-ea"/>
                <a:cs typeface="+mn-cs"/>
              </a:rPr>
              <a:t>• Polar shifts and crustal displacement every few thousand years.</a:t>
            </a:r>
          </a:p>
          <a:p>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These events explain sudden extinctions, lost continents, and resets in human progress. Ignoring them collapses timelines and creates contradictions in CO2-centric </a:t>
            </a:r>
            <a:r>
              <a:rPr lang="en-GB" sz="1800" b="0" i="0" kern="1200" dirty="0" err="1">
                <a:solidFill>
                  <a:schemeClr val="tx1"/>
                </a:solidFill>
                <a:effectLst/>
                <a:highlight>
                  <a:srgbClr val="2B2B2B"/>
                </a:highlight>
                <a:latin typeface="+mn-lt"/>
                <a:ea typeface="+mn-ea"/>
                <a:cs typeface="+mn-cs"/>
              </a:rPr>
              <a:t>Hensenism</a:t>
            </a:r>
            <a:r>
              <a:rPr lang="en-GB" sz="1800" b="0" i="0" kern="1200" dirty="0">
                <a:solidFill>
                  <a:schemeClr val="tx1"/>
                </a:solidFill>
                <a:effectLst/>
                <a:highlight>
                  <a:srgbClr val="2B2B2B"/>
                </a:highlight>
                <a:latin typeface="+mn-lt"/>
                <a:ea typeface="+mn-ea"/>
                <a:cs typeface="+mn-cs"/>
              </a:rPr>
              <a:t> evidence, </a:t>
            </a:r>
            <a:r>
              <a:rPr lang="en-GB" sz="1800" b="1" i="0" u="none" strike="noStrike" kern="1200" dirty="0">
                <a:solidFill>
                  <a:schemeClr val="tx1"/>
                </a:solidFill>
                <a:effectLst/>
                <a:highlight>
                  <a:srgbClr val="2B2B2B"/>
                </a:highlight>
                <a:latin typeface="+mn-lt"/>
                <a:ea typeface="+mn-ea"/>
                <a:cs typeface="+mn-cs"/>
                <a:hlinkClick r:id="rId3"/>
              </a:rPr>
              <a:t>totrade.co/</a:t>
            </a:r>
            <a:r>
              <a:rPr lang="en-GB" sz="1800" b="1" i="0" u="none" strike="noStrike" kern="1200" dirty="0" err="1">
                <a:solidFill>
                  <a:schemeClr val="tx1"/>
                </a:solidFill>
                <a:effectLst/>
                <a:highlight>
                  <a:srgbClr val="2B2B2B"/>
                </a:highlight>
                <a:latin typeface="+mn-lt"/>
                <a:ea typeface="+mn-ea"/>
                <a:cs typeface="+mn-cs"/>
                <a:hlinkClick r:id="rId3"/>
              </a:rPr>
              <a:t>hs</a:t>
            </a:r>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Accepting cataclysms as central to Earth’s history is essential to understand the past, prepare for the future, and solve mysteries that defy conventional models.</a:t>
            </a:r>
          </a:p>
          <a:p>
            <a:r>
              <a:rPr lang="en-GB" sz="1800" b="0" i="0" kern="1200" dirty="0">
                <a:solidFill>
                  <a:schemeClr val="tx1"/>
                </a:solidFill>
                <a:effectLst/>
                <a:highlight>
                  <a:srgbClr val="2B2B2B"/>
                </a:highlight>
                <a:latin typeface="+mn-lt"/>
                <a:ea typeface="+mn-ea"/>
                <a:cs typeface="+mn-cs"/>
              </a:rPr>
              <a:t>Ignoring natural cycles while pushing false climate narratives, like exaggerated heat records and cyclone claims, undermines credibility. The IPCC’s Climategate is a warning.</a:t>
            </a:r>
          </a:p>
          <a:p>
            <a:endParaRPr lang="en-GB" sz="1800" b="0" i="0" kern="1200" dirty="0">
              <a:solidFill>
                <a:schemeClr val="tx1"/>
              </a:solidFill>
              <a:effectLst/>
              <a:highlight>
                <a:srgbClr val="2B2B2B"/>
              </a:highlight>
              <a:latin typeface="+mn-lt"/>
              <a:ea typeface="+mn-ea"/>
              <a:cs typeface="+mn-cs"/>
            </a:endParaRPr>
          </a:p>
          <a:p>
            <a:r>
              <a:rPr lang="en-GB" sz="1800" b="0" i="0" kern="1200" dirty="0">
                <a:solidFill>
                  <a:schemeClr val="tx1"/>
                </a:solidFill>
                <a:effectLst/>
                <a:highlight>
                  <a:srgbClr val="2B2B2B"/>
                </a:highlight>
                <a:latin typeface="+mn-lt"/>
                <a:ea typeface="+mn-ea"/>
                <a:cs typeface="+mn-cs"/>
              </a:rPr>
              <a:t>Imposing green ideology on poor nations through coercive climate policy is eco-colonialism. It forces decisions that harm people and economies to satisfy the environmental agenda of the affluent West.</a:t>
            </a:r>
          </a:p>
          <a:p>
            <a:pPr algn="l"/>
            <a:endParaRPr lang="en-GB" sz="1800" b="0" i="0" dirty="0">
              <a:solidFill>
                <a:srgbClr val="FFFFFF"/>
              </a:solidFill>
              <a:effectLst/>
              <a:highlight>
                <a:srgbClr val="2B2B2B"/>
              </a:highlight>
              <a:latin typeface="Abadi" panose="020B0604020104020204" pitchFamily="34" charset="0"/>
            </a:endParaRPr>
          </a:p>
          <a:p>
            <a:pPr algn="l"/>
            <a:r>
              <a:rPr lang="en-GB" sz="1800" b="0" i="0" dirty="0">
                <a:solidFill>
                  <a:srgbClr val="FFFFFF"/>
                </a:solidFill>
                <a:effectLst/>
                <a:highlight>
                  <a:srgbClr val="2B2B2B"/>
                </a:highlight>
                <a:latin typeface="Abadi" panose="020B0604020104020204" pitchFamily="34" charset="0"/>
              </a:rPr>
              <a:t>Graph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This graph combines evidence from multiple natural archives as previous slides but between 2.6 Mya to 11,700 </a:t>
            </a:r>
            <a:r>
              <a:rPr lang="en-GB" sz="1800" dirty="0" err="1">
                <a:effectLst/>
              </a:rPr>
              <a:t>ya</a:t>
            </a:r>
            <a:br>
              <a:rPr lang="en-GB" sz="1800" dirty="0"/>
            </a:br>
            <a:r>
              <a:rPr lang="en-GB" sz="1800" dirty="0">
                <a:effectLst/>
              </a:rPr>
              <a:t>Earth’s climate change from 2.6 million years ago to the Holocene, integrating natural archives and cataclysmic events.</a:t>
            </a:r>
            <a:br>
              <a:rPr lang="en-GB" sz="1800" dirty="0"/>
            </a:br>
            <a:br>
              <a:rPr lang="en-GB" sz="1800" dirty="0"/>
            </a:br>
            <a:r>
              <a:rPr lang="en-GB" sz="1800" dirty="0">
                <a:effectLst/>
              </a:rPr>
              <a:t>Natural archives show gradual shifts:</a:t>
            </a:r>
            <a:br>
              <a:rPr lang="en-GB" sz="1800" dirty="0"/>
            </a:br>
            <a:r>
              <a:rPr lang="en-GB" sz="1800" dirty="0">
                <a:effectLst/>
              </a:rPr>
              <a:t>Tree rings, ice cores, lake and sea sediments, speleothems, coral reefs, pollen, charcoal, and rock layers confirm glacial–interglacial cycles. These cycles were driven by orbital changes (Milankovitch cycles), solar activity, and abrupt Galactic Cosmic Rays flux (GCRs). Temperature fluctuated ±5°C globally.</a:t>
            </a:r>
            <a:br>
              <a:rPr lang="en-GB" sz="1800" dirty="0"/>
            </a:br>
            <a:br>
              <a:rPr lang="en-GB" sz="1800" dirty="0"/>
            </a:br>
            <a:r>
              <a:rPr lang="en-GB" sz="1800" dirty="0">
                <a:effectLst/>
              </a:rPr>
              <a:t>Cataclysmic events caused abrupt shifts:</a:t>
            </a:r>
            <a:br>
              <a:rPr lang="en-GB" sz="1800" dirty="0"/>
            </a:br>
            <a:r>
              <a:rPr lang="en-GB" sz="1800" dirty="0">
                <a:effectLst/>
              </a:rPr>
              <a:t>The lithosphere rotated over the mantle in 6–12 hours. This repositioned poles to the Torrid Zone. Oceans and atmosphere continued rotating eastward at 1,037 mph. Supersonic winds and floods buried continents. Ice caps melted. New ones formed. Entire civilizations vanished. Fossil records show sudden extinctions. Mammoths froze instantly. Sedimentary layers show rapid deposition. Tiahuanaco was buried and later uplifted 12,500 feet.</a:t>
            </a:r>
            <a:br>
              <a:rPr lang="en-GB" sz="1800" dirty="0"/>
            </a:br>
            <a:br>
              <a:rPr lang="en-GB" sz="1800" dirty="0"/>
            </a:br>
            <a:r>
              <a:rPr lang="en-GB" sz="1800" dirty="0">
                <a:effectLst/>
              </a:rPr>
              <a:t>Key transitions:</a:t>
            </a:r>
            <a:br>
              <a:rPr lang="en-GB" sz="1800" dirty="0"/>
            </a:br>
            <a:r>
              <a:rPr lang="en-GB" sz="1800" dirty="0">
                <a:effectLst/>
              </a:rPr>
              <a:t>• 2.6 million years ago: Start of Pleistocene. Ice sheets expanded.</a:t>
            </a:r>
            <a:br>
              <a:rPr lang="en-GB" sz="1800" dirty="0"/>
            </a:br>
            <a:r>
              <a:rPr lang="en-GB" sz="1800" dirty="0">
                <a:effectLst/>
              </a:rPr>
              <a:t>• 29,000 years ago: End of Wisconsin glaciation.</a:t>
            </a:r>
            <a:br>
              <a:rPr lang="en-GB" sz="1800" dirty="0"/>
            </a:br>
            <a:r>
              <a:rPr lang="en-GB" sz="1800" dirty="0">
                <a:effectLst/>
              </a:rPr>
              <a:t>• 18,500 years ago: Hudson Bay polar shift.</a:t>
            </a:r>
            <a:br>
              <a:rPr lang="en-GB" sz="1800" dirty="0"/>
            </a:br>
            <a:r>
              <a:rPr lang="en-GB" sz="1800" dirty="0">
                <a:effectLst/>
              </a:rPr>
              <a:t>• 11,500 years ago: Laurentian ice cap collapse. Global flood. Start of Holocene.</a:t>
            </a:r>
            <a:br>
              <a:rPr lang="en-GB" sz="1800" dirty="0"/>
            </a:br>
            <a:r>
              <a:rPr lang="en-GB" sz="1800" dirty="0">
                <a:effectLst/>
              </a:rPr>
              <a:t>• 7,000 years ago: Noah’s flood. Arctic Ocean moved to North Pole.</a:t>
            </a:r>
            <a:br>
              <a:rPr lang="en-GB" sz="1800" dirty="0"/>
            </a:br>
            <a:r>
              <a:rPr lang="en-GB" sz="1800" dirty="0">
                <a:effectLst/>
              </a:rPr>
              <a:t>• Today: Arctic era continues. Next shift expected ~2036.</a:t>
            </a:r>
            <a:br>
              <a:rPr lang="en-GB" sz="1800" dirty="0"/>
            </a:br>
            <a:r>
              <a:rPr lang="en-GB" sz="1800" dirty="0">
                <a:effectLst/>
              </a:rPr>
              <a:t>Conclusion:</a:t>
            </a:r>
            <a:br>
              <a:rPr lang="en-GB" sz="1800" dirty="0"/>
            </a:br>
            <a:r>
              <a:rPr lang="en-GB" sz="1800" dirty="0">
                <a:effectLst/>
              </a:rPr>
              <a:t>Natural archives show patterns. Cataclysms explain abrupt transitions. Climate change is not linear. It’s cyclical, sudden, and global. We must prepare.</a:t>
            </a:r>
            <a:br>
              <a:rPr lang="en-GB" sz="1800" dirty="0"/>
            </a:br>
            <a:br>
              <a:rPr lang="en-GB" sz="1800" dirty="0"/>
            </a:br>
            <a:r>
              <a:rPr lang="en-GB" sz="1800" dirty="0">
                <a:effectLst/>
              </a:rPr>
              <a:t>📄 PDF: </a:t>
            </a:r>
            <a:r>
              <a:rPr lang="en-GB" sz="1800" dirty="0">
                <a:effectLst/>
                <a:hlinkClick r:id="rId4"/>
              </a:rPr>
              <a:t>totrade.co/biz</a:t>
            </a:r>
            <a:r>
              <a:rPr lang="en-GB" sz="1800" dirty="0">
                <a:effectLst/>
              </a:rPr>
              <a:t> | </a:t>
            </a:r>
            <a:r>
              <a:rPr lang="en-GB" sz="1800" dirty="0">
                <a:effectLst/>
                <a:hlinkClick r:id="rId5"/>
              </a:rPr>
              <a:t>totrade.co/pdf</a:t>
            </a:r>
            <a:r>
              <a:rPr lang="en-GB" sz="1800" dirty="0">
                <a:effectLst/>
              </a:rPr>
              <a:t> </a:t>
            </a:r>
            <a:br>
              <a:rPr lang="en-GB" sz="1800" dirty="0"/>
            </a:br>
            <a:br>
              <a:rPr lang="en-GB" sz="1800" dirty="0"/>
            </a:br>
            <a:r>
              <a:rPr lang="en-GB" sz="1800" dirty="0">
                <a:effectLst/>
              </a:rPr>
              <a:t>📊 PowerPoint: </a:t>
            </a:r>
            <a:br>
              <a:rPr lang="en-GB" sz="1800" dirty="0"/>
            </a:br>
            <a:r>
              <a:rPr lang="en-GB" sz="1800" dirty="0">
                <a:effectLst/>
              </a:rPr>
              <a:t>• Climate Realism: </a:t>
            </a:r>
            <a:r>
              <a:rPr lang="en-GB" sz="1800" dirty="0">
                <a:effectLst/>
                <a:hlinkClick r:id="rId6"/>
              </a:rPr>
              <a:t>totrade.co/</a:t>
            </a:r>
            <a:r>
              <a:rPr lang="en-GB" sz="1800" dirty="0" err="1">
                <a:effectLst/>
                <a:hlinkClick r:id="rId6"/>
              </a:rPr>
              <a:t>cr</a:t>
            </a:r>
            <a:r>
              <a:rPr lang="en-GB" sz="1800" dirty="0">
                <a:effectLst/>
              </a:rPr>
              <a:t> </a:t>
            </a:r>
            <a:br>
              <a:rPr lang="en-GB" sz="1800" dirty="0"/>
            </a:br>
            <a:r>
              <a:rPr lang="en-GB" sz="1800" dirty="0">
                <a:effectLst/>
              </a:rPr>
              <a:t>• Business Plan: </a:t>
            </a:r>
            <a:r>
              <a:rPr lang="en-GB" sz="1800" dirty="0">
                <a:effectLst/>
                <a:hlinkClick r:id="rId7"/>
              </a:rPr>
              <a:t>totrade.co/bp</a:t>
            </a:r>
            <a:endParaRPr lang="en-GB" sz="1800" b="0" i="0" kern="1200" dirty="0">
              <a:solidFill>
                <a:schemeClr val="tx1"/>
              </a:solidFill>
              <a:effectLst/>
              <a:latin typeface="+mn-lt"/>
              <a:ea typeface="+mn-ea"/>
              <a:cs typeface="+mn-cs"/>
            </a:endParaRPr>
          </a:p>
          <a:p>
            <a:pPr algn="l"/>
            <a:endParaRPr lang="en-GB" sz="1800" b="0" i="0" dirty="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4A6CCD1D-CE00-C44A-ED8A-4038E0008D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977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598D5-26C8-39F4-E99B-47CD34480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B238F-CA95-F28E-C8E5-47ECC32E1702}"/>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8FBB60A8-0DEF-A746-C2AA-E15B9E3EF456}"/>
              </a:ext>
            </a:extLst>
          </p:cNvPr>
          <p:cNvSpPr>
            <a:spLocks noGrp="1"/>
          </p:cNvSpPr>
          <p:nvPr>
            <p:ph type="body" idx="1"/>
          </p:nvPr>
        </p:nvSpPr>
        <p:spPr/>
        <p:txBody>
          <a:bodyPr/>
          <a:lstStyle/>
          <a:p>
            <a:pPr>
              <a:lnSpc>
                <a:spcPts val="1300"/>
              </a:lnSpc>
            </a:pPr>
            <a:r>
              <a:rPr lang="en-GB" sz="1800" dirty="0">
                <a:effectLst/>
                <a:highlight>
                  <a:srgbClr val="2B2B2B"/>
                </a:highlight>
              </a:rPr>
              <a:t>This graph 3 shows climate shifts from 11.7kya to 4.2kya, with abrupt and gradual phases confirmed by natural archives and cataclysmic evidence.</a:t>
            </a:r>
            <a:br>
              <a:rPr lang="en-GB" sz="1800" dirty="0">
                <a:highlight>
                  <a:srgbClr val="2B2B2B"/>
                </a:highlight>
              </a:rPr>
            </a:br>
            <a:r>
              <a:rPr lang="en-GB" sz="1800" dirty="0">
                <a:effectLst/>
                <a:highlight>
                  <a:srgbClr val="2B2B2B"/>
                </a:highlight>
              </a:rPr>
              <a:t>Younger Dryas Cooling</a:t>
            </a:r>
            <a:br>
              <a:rPr lang="en-GB" sz="1800" dirty="0">
                <a:highlight>
                  <a:srgbClr val="2B2B2B"/>
                </a:highlight>
              </a:rPr>
            </a:br>
            <a:r>
              <a:rPr lang="en-GB" sz="1800" dirty="0">
                <a:effectLst/>
                <a:highlight>
                  <a:srgbClr val="2B2B2B"/>
                </a:highlight>
              </a:rPr>
              <a:t>• Sudden return to glacial conditions around 12,900 years ago</a:t>
            </a:r>
            <a:br>
              <a:rPr lang="en-GB" sz="1800" dirty="0">
                <a:highlight>
                  <a:srgbClr val="2B2B2B"/>
                </a:highlight>
              </a:rPr>
            </a:br>
            <a:r>
              <a:rPr lang="en-GB" sz="1800" dirty="0">
                <a:effectLst/>
                <a:highlight>
                  <a:srgbClr val="2B2B2B"/>
                </a:highlight>
              </a:rPr>
              <a:t>• Caused by freshwater influx disrupting ocean currents</a:t>
            </a:r>
            <a:br>
              <a:rPr lang="en-GB" sz="1800" dirty="0">
                <a:highlight>
                  <a:srgbClr val="2B2B2B"/>
                </a:highlight>
              </a:rPr>
            </a:br>
            <a:r>
              <a:rPr lang="en-GB" sz="1800" dirty="0">
                <a:effectLst/>
                <a:highlight>
                  <a:srgbClr val="2B2B2B"/>
                </a:highlight>
              </a:rPr>
              <a:t>• Ended ~11,700 years ago with rapid warming</a:t>
            </a:r>
            <a:br>
              <a:rPr lang="en-GB" sz="1800" dirty="0">
                <a:highlight>
                  <a:srgbClr val="2B2B2B"/>
                </a:highlight>
              </a:rPr>
            </a:br>
            <a:r>
              <a:rPr lang="en-GB" sz="1800" dirty="0">
                <a:effectLst/>
                <a:highlight>
                  <a:srgbClr val="2B2B2B"/>
                </a:highlight>
              </a:rPr>
              <a:t>11,500 </a:t>
            </a:r>
            <a:r>
              <a:rPr lang="en-GB" sz="1800" dirty="0" err="1">
                <a:effectLst/>
                <a:highlight>
                  <a:srgbClr val="2B2B2B"/>
                </a:highlight>
              </a:rPr>
              <a:t>ya</a:t>
            </a:r>
            <a:r>
              <a:rPr lang="en-GB" sz="1800" dirty="0">
                <a:effectLst/>
                <a:highlight>
                  <a:srgbClr val="2B2B2B"/>
                </a:highlight>
              </a:rPr>
              <a:t>: Laurentian Ice Cap Collapse</a:t>
            </a:r>
            <a:br>
              <a:rPr lang="en-GB" sz="1800" dirty="0">
                <a:highlight>
                  <a:srgbClr val="2B2B2B"/>
                </a:highlight>
              </a:rPr>
            </a:br>
            <a:r>
              <a:rPr lang="en-GB" sz="1800" dirty="0">
                <a:effectLst/>
                <a:highlight>
                  <a:srgbClr val="2B2B2B"/>
                </a:highlight>
              </a:rPr>
              <a:t>• Triggered global flood</a:t>
            </a:r>
            <a:br>
              <a:rPr lang="en-GB" sz="1800" dirty="0">
                <a:highlight>
                  <a:srgbClr val="2B2B2B"/>
                </a:highlight>
              </a:rPr>
            </a:br>
            <a:r>
              <a:rPr lang="en-GB" sz="1800" dirty="0">
                <a:effectLst/>
                <a:highlight>
                  <a:srgbClr val="2B2B2B"/>
                </a:highlight>
              </a:rPr>
              <a:t>• Massive crustal shift repositioned poles</a:t>
            </a:r>
            <a:br>
              <a:rPr lang="en-GB" sz="1800" dirty="0">
                <a:highlight>
                  <a:srgbClr val="2B2B2B"/>
                </a:highlight>
              </a:rPr>
            </a:br>
            <a:r>
              <a:rPr lang="en-GB" sz="1800" dirty="0">
                <a:effectLst/>
                <a:highlight>
                  <a:srgbClr val="2B2B2B"/>
                </a:highlight>
              </a:rPr>
              <a:t>• Sudden climate reset marked start of Holocene</a:t>
            </a:r>
            <a:br>
              <a:rPr lang="en-GB" sz="1800" dirty="0">
                <a:highlight>
                  <a:srgbClr val="2B2B2B"/>
                </a:highlight>
              </a:rPr>
            </a:br>
            <a:r>
              <a:rPr lang="en-GB" sz="1800" dirty="0" err="1">
                <a:effectLst/>
                <a:highlight>
                  <a:srgbClr val="2B2B2B"/>
                </a:highlight>
              </a:rPr>
              <a:t>Holocene</a:t>
            </a:r>
            <a:r>
              <a:rPr lang="en-GB" sz="1800" dirty="0">
                <a:effectLst/>
                <a:highlight>
                  <a:srgbClr val="2B2B2B"/>
                </a:highlight>
              </a:rPr>
              <a:t> Climatic Optimum</a:t>
            </a:r>
            <a:br>
              <a:rPr lang="en-GB" sz="1800" dirty="0">
                <a:highlight>
                  <a:srgbClr val="2B2B2B"/>
                </a:highlight>
              </a:rPr>
            </a:br>
            <a:r>
              <a:rPr lang="en-GB" sz="1800" dirty="0">
                <a:effectLst/>
                <a:highlight>
                  <a:srgbClr val="2B2B2B"/>
                </a:highlight>
              </a:rPr>
              <a:t>(11,700–8,200 years ago)</a:t>
            </a:r>
            <a:br>
              <a:rPr lang="en-GB" sz="1800" dirty="0">
                <a:highlight>
                  <a:srgbClr val="2B2B2B"/>
                </a:highlight>
              </a:rPr>
            </a:br>
            <a:r>
              <a:rPr lang="en-GB" sz="1800" dirty="0">
                <a:effectLst/>
                <a:highlight>
                  <a:srgbClr val="2B2B2B"/>
                </a:highlight>
              </a:rPr>
              <a:t>• Warm, stable climate</a:t>
            </a:r>
            <a:br>
              <a:rPr lang="en-GB" sz="1800" dirty="0">
                <a:highlight>
                  <a:srgbClr val="2B2B2B"/>
                </a:highlight>
              </a:rPr>
            </a:br>
            <a:r>
              <a:rPr lang="en-GB" sz="1800" dirty="0">
                <a:effectLst/>
                <a:highlight>
                  <a:srgbClr val="2B2B2B"/>
                </a:highlight>
              </a:rPr>
              <a:t>• Forests expanded</a:t>
            </a:r>
            <a:br>
              <a:rPr lang="en-GB" sz="1800" dirty="0">
                <a:highlight>
                  <a:srgbClr val="2B2B2B"/>
                </a:highlight>
              </a:rPr>
            </a:br>
            <a:r>
              <a:rPr lang="en-GB" sz="1800" dirty="0">
                <a:effectLst/>
                <a:highlight>
                  <a:srgbClr val="2B2B2B"/>
                </a:highlight>
              </a:rPr>
              <a:t>• Agriculture began</a:t>
            </a:r>
            <a:br>
              <a:rPr lang="en-GB" sz="1800" dirty="0">
                <a:highlight>
                  <a:srgbClr val="2B2B2B"/>
                </a:highlight>
              </a:rPr>
            </a:br>
            <a:r>
              <a:rPr lang="en-GB" sz="1800" dirty="0">
                <a:effectLst/>
                <a:highlight>
                  <a:srgbClr val="2B2B2B"/>
                </a:highlight>
              </a:rPr>
              <a:t>8,200 years ago Cooling</a:t>
            </a:r>
            <a:br>
              <a:rPr lang="en-GB" sz="1800" dirty="0">
                <a:highlight>
                  <a:srgbClr val="2B2B2B"/>
                </a:highlight>
              </a:rPr>
            </a:br>
            <a:r>
              <a:rPr lang="en-GB" sz="1800" dirty="0">
                <a:effectLst/>
                <a:highlight>
                  <a:srgbClr val="2B2B2B"/>
                </a:highlight>
              </a:rPr>
              <a:t>• Abrupt drop in temperature</a:t>
            </a:r>
            <a:br>
              <a:rPr lang="en-GB" sz="1800" dirty="0">
                <a:highlight>
                  <a:srgbClr val="2B2B2B"/>
                </a:highlight>
              </a:rPr>
            </a:br>
            <a:r>
              <a:rPr lang="en-GB" sz="1800" dirty="0">
                <a:effectLst/>
                <a:highlight>
                  <a:srgbClr val="2B2B2B"/>
                </a:highlight>
              </a:rPr>
              <a:t>• Linked to meltwater pulse and ocean disruption</a:t>
            </a:r>
            <a:br>
              <a:rPr lang="en-GB" sz="1800" dirty="0">
                <a:highlight>
                  <a:srgbClr val="2B2B2B"/>
                </a:highlight>
              </a:rPr>
            </a:br>
            <a:r>
              <a:rPr lang="en-GB" sz="1800" dirty="0">
                <a:effectLst/>
                <a:highlight>
                  <a:srgbClr val="2B2B2B"/>
                </a:highlight>
              </a:rPr>
              <a:t>• Affected early civilizations</a:t>
            </a:r>
            <a:br>
              <a:rPr lang="en-GB" sz="1800" dirty="0">
                <a:highlight>
                  <a:srgbClr val="2B2B2B"/>
                </a:highlight>
              </a:rPr>
            </a:br>
            <a:r>
              <a:rPr lang="en-GB" sz="1800" dirty="0">
                <a:effectLst/>
                <a:highlight>
                  <a:srgbClr val="2B2B2B"/>
                </a:highlight>
              </a:rPr>
              <a:t>7,000 years ago: Noah’s Flood</a:t>
            </a:r>
            <a:br>
              <a:rPr lang="en-GB" sz="1800" dirty="0">
                <a:highlight>
                  <a:srgbClr val="2B2B2B"/>
                </a:highlight>
              </a:rPr>
            </a:br>
            <a:r>
              <a:rPr lang="en-GB" sz="1800" dirty="0">
                <a:effectLst/>
                <a:highlight>
                  <a:srgbClr val="2B2B2B"/>
                </a:highlight>
              </a:rPr>
              <a:t>• Arctic Ocean moved to North Pole</a:t>
            </a:r>
            <a:br>
              <a:rPr lang="en-GB" sz="1800" dirty="0">
                <a:highlight>
                  <a:srgbClr val="2B2B2B"/>
                </a:highlight>
              </a:rPr>
            </a:br>
            <a:r>
              <a:rPr lang="en-GB" sz="1800" dirty="0">
                <a:effectLst/>
                <a:highlight>
                  <a:srgbClr val="2B2B2B"/>
                </a:highlight>
              </a:rPr>
              <a:t>• Crust shifted again</a:t>
            </a:r>
            <a:br>
              <a:rPr lang="en-GB" sz="1800" dirty="0">
                <a:highlight>
                  <a:srgbClr val="2B2B2B"/>
                </a:highlight>
              </a:rPr>
            </a:br>
            <a:r>
              <a:rPr lang="en-GB" sz="1800" dirty="0">
                <a:effectLst/>
                <a:highlight>
                  <a:srgbClr val="2B2B2B"/>
                </a:highlight>
              </a:rPr>
              <a:t>• Global inundation and tectonic upheaval</a:t>
            </a:r>
            <a:br>
              <a:rPr lang="en-GB" sz="1800" dirty="0">
                <a:highlight>
                  <a:srgbClr val="2B2B2B"/>
                </a:highlight>
              </a:rPr>
            </a:br>
            <a:r>
              <a:rPr lang="en-GB" sz="1800" dirty="0">
                <a:effectLst/>
                <a:highlight>
                  <a:srgbClr val="2B2B2B"/>
                </a:highlight>
              </a:rPr>
              <a:t>• Less than 1% of life survived</a:t>
            </a:r>
            <a:br>
              <a:rPr lang="en-GB" sz="1800" dirty="0">
                <a:highlight>
                  <a:srgbClr val="2B2B2B"/>
                </a:highlight>
              </a:rPr>
            </a:br>
            <a:r>
              <a:rPr lang="en-GB" sz="1800" dirty="0">
                <a:effectLst/>
                <a:highlight>
                  <a:srgbClr val="2B2B2B"/>
                </a:highlight>
              </a:rPr>
              <a:t>Homeric Grand Solar Minimum</a:t>
            </a:r>
            <a:br>
              <a:rPr lang="en-GB" sz="1800" dirty="0">
                <a:highlight>
                  <a:srgbClr val="2B2B2B"/>
                </a:highlight>
              </a:rPr>
            </a:br>
            <a:r>
              <a:rPr lang="en-GB" sz="1800" dirty="0">
                <a:effectLst/>
                <a:highlight>
                  <a:srgbClr val="2B2B2B"/>
                </a:highlight>
              </a:rPr>
              <a:t>• Occurred during late Holocene</a:t>
            </a:r>
            <a:br>
              <a:rPr lang="en-GB" sz="1800" dirty="0">
                <a:highlight>
                  <a:srgbClr val="2B2B2B"/>
                </a:highlight>
              </a:rPr>
            </a:br>
            <a:r>
              <a:rPr lang="en-GB" sz="1800" dirty="0">
                <a:effectLst/>
                <a:highlight>
                  <a:srgbClr val="2B2B2B"/>
                </a:highlight>
              </a:rPr>
              <a:t>• Reduced solar activity</a:t>
            </a:r>
            <a:br>
              <a:rPr lang="en-GB" sz="1800" dirty="0">
                <a:highlight>
                  <a:srgbClr val="2B2B2B"/>
                </a:highlight>
              </a:rPr>
            </a:br>
            <a:r>
              <a:rPr lang="en-GB" sz="1800" dirty="0">
                <a:effectLst/>
                <a:highlight>
                  <a:srgbClr val="2B2B2B"/>
                </a:highlight>
              </a:rPr>
              <a:t>• Contributed to cooling trend</a:t>
            </a:r>
            <a:br>
              <a:rPr lang="en-GB" sz="1800" dirty="0">
                <a:highlight>
                  <a:srgbClr val="2B2B2B"/>
                </a:highlight>
              </a:rPr>
            </a:br>
            <a:r>
              <a:rPr lang="en-GB" sz="1800" dirty="0">
                <a:effectLst/>
                <a:highlight>
                  <a:srgbClr val="2B2B2B"/>
                </a:highlight>
              </a:rPr>
              <a:t>8,000 years ago to today: 3°C Cooling</a:t>
            </a:r>
            <a:br>
              <a:rPr lang="en-GB" sz="1800" dirty="0">
                <a:highlight>
                  <a:srgbClr val="2B2B2B"/>
                </a:highlight>
              </a:rPr>
            </a:br>
            <a:r>
              <a:rPr lang="en-GB" sz="1800" dirty="0">
                <a:effectLst/>
                <a:highlight>
                  <a:srgbClr val="2B2B2B"/>
                </a:highlight>
              </a:rPr>
              <a:t>• Gradual decline in global temperature</a:t>
            </a:r>
            <a:br>
              <a:rPr lang="en-GB" sz="1800" dirty="0">
                <a:highlight>
                  <a:srgbClr val="2B2B2B"/>
                </a:highlight>
              </a:rPr>
            </a:br>
            <a:r>
              <a:rPr lang="en-GB" sz="1800" dirty="0">
                <a:effectLst/>
                <a:highlight>
                  <a:srgbClr val="2B2B2B"/>
                </a:highlight>
              </a:rPr>
              <a:t>• Driven by orbital cycles and solar variation</a:t>
            </a:r>
            <a:br>
              <a:rPr lang="en-GB" sz="1800" dirty="0">
                <a:highlight>
                  <a:srgbClr val="2B2B2B"/>
                </a:highlight>
              </a:rPr>
            </a:br>
            <a:r>
              <a:rPr lang="en-GB" sz="1800" dirty="0">
                <a:effectLst/>
                <a:highlight>
                  <a:srgbClr val="2B2B2B"/>
                </a:highlight>
              </a:rPr>
              <a:t>• Stabilized ecosystems and enabled civilization growth</a:t>
            </a:r>
            <a:br>
              <a:rPr lang="en-GB" sz="1800" dirty="0">
                <a:highlight>
                  <a:srgbClr val="2B2B2B"/>
                </a:highlight>
              </a:rPr>
            </a:br>
            <a:r>
              <a:rPr lang="en-GB" sz="1800" dirty="0">
                <a:effectLst/>
                <a:highlight>
                  <a:srgbClr val="2B2B2B"/>
                </a:highlight>
              </a:rPr>
              <a:t>This period shows how cataclysms and cosmic forces shaped climate more than CO₂. </a:t>
            </a:r>
            <a:br>
              <a:rPr lang="en-GB" sz="1800" dirty="0">
                <a:highlight>
                  <a:srgbClr val="2B2B2B"/>
                </a:highlight>
              </a:rPr>
            </a:br>
            <a:endParaRPr lang="en-GB" sz="1800" dirty="0">
              <a:highlight>
                <a:srgbClr val="2B2B2B"/>
              </a:highlight>
            </a:endParaRPr>
          </a:p>
          <a:p>
            <a:pPr marL="0" marR="0" lvl="0" indent="0" algn="l" defTabSz="914400" rtl="0" eaLnBrk="1" fontAlgn="auto" latinLnBrk="0" hangingPunct="1">
              <a:lnSpc>
                <a:spcPts val="1300"/>
              </a:lnSpc>
              <a:spcBef>
                <a:spcPts val="0"/>
              </a:spcBef>
              <a:spcAft>
                <a:spcPts val="0"/>
              </a:spcAft>
              <a:buClrTx/>
              <a:buSzTx/>
              <a:buFontTx/>
              <a:buNone/>
              <a:tabLst/>
              <a:defRPr/>
            </a:pPr>
            <a:r>
              <a:rPr lang="en-GB" sz="1800" dirty="0">
                <a:effectLst/>
              </a:rPr>
              <a:t>This graph 4 shows climate shifts between 4200 years ago and 1950, Earth’s climate shifted through solar cycles and abrupt cooling events. Natural archives and historical records confirm this.</a:t>
            </a:r>
            <a:br>
              <a:rPr lang="en-GB" sz="1800" dirty="0"/>
            </a:br>
            <a:r>
              <a:rPr lang="en-GB" sz="1800" dirty="0">
                <a:effectLst/>
              </a:rPr>
              <a:t>• Homeric Grand Solar Minimum (~2800–2600 BCE)</a:t>
            </a:r>
            <a:br>
              <a:rPr lang="en-GB" sz="1800" dirty="0"/>
            </a:br>
            <a:r>
              <a:rPr lang="en-GB" sz="1800" dirty="0">
                <a:effectLst/>
              </a:rPr>
              <a:t>Solar output dropped. Tree rings and ice cores show cooling. Crop failures and societal stress in Mesopotamia and Egypt. Linked to the 4.200year ago event that collapsed Akkadian and Old Kingdom Egypt.</a:t>
            </a:r>
            <a:br>
              <a:rPr lang="en-GB" sz="1800" dirty="0"/>
            </a:br>
            <a:r>
              <a:rPr lang="en-GB" sz="1800" dirty="0">
                <a:effectLst/>
              </a:rPr>
              <a:t>• Roman Warm Period (~250 BCE–400 CE)</a:t>
            </a:r>
            <a:br>
              <a:rPr lang="en-GB" sz="1800" dirty="0"/>
            </a:br>
            <a:r>
              <a:rPr lang="en-GB" sz="1800" dirty="0">
                <a:effectLst/>
              </a:rPr>
              <a:t>Global temperature rose ~+1°C above Holocene average. Confirmed by grape cultivation in Britain and Alpine glacier retreat. Enabled Roman expansion, trade, and population growth.</a:t>
            </a:r>
            <a:br>
              <a:rPr lang="en-GB" sz="1800" dirty="0"/>
            </a:br>
            <a:r>
              <a:rPr lang="en-GB" sz="1800" dirty="0">
                <a:effectLst/>
              </a:rPr>
              <a:t>• Medieval Warm Period (~950–1250 CE)</a:t>
            </a:r>
            <a:br>
              <a:rPr lang="en-GB" sz="1800" dirty="0"/>
            </a:br>
            <a:r>
              <a:rPr lang="en-GB" sz="1800" dirty="0">
                <a:effectLst/>
              </a:rPr>
              <a:t>Temperature rose +0.5 to +1.0°C. Tree rings and lake sediments confirm warming in Europe, Greenland, and parts of Asia. Norse settled Greenland. Vineyards expanded north. Monsoon patterns shifted.</a:t>
            </a:r>
            <a:br>
              <a:rPr lang="en-GB" sz="1800" dirty="0"/>
            </a:br>
            <a:r>
              <a:rPr lang="en-GB" sz="1800" dirty="0">
                <a:effectLst/>
              </a:rPr>
              <a:t>• Oort Minimum (~1040–1080 CE)</a:t>
            </a:r>
            <a:br>
              <a:rPr lang="en-GB" sz="1800" dirty="0"/>
            </a:br>
            <a:r>
              <a:rPr lang="en-GB" sz="1800" dirty="0">
                <a:effectLst/>
              </a:rPr>
              <a:t>Solar activity dropped. Cooling resumed. Tree rings show reduced growth. Glaciers advanced in Europe.</a:t>
            </a:r>
            <a:br>
              <a:rPr lang="en-GB" sz="1800" dirty="0"/>
            </a:br>
            <a:r>
              <a:rPr lang="en-GB" sz="1800" dirty="0">
                <a:effectLst/>
              </a:rPr>
              <a:t>• Wolf Minimum (~1280–1350 CE)</a:t>
            </a:r>
            <a:br>
              <a:rPr lang="en-GB" sz="1800" dirty="0"/>
            </a:br>
            <a:r>
              <a:rPr lang="en-GB" sz="1800" dirty="0">
                <a:effectLst/>
              </a:rPr>
              <a:t>Marked start of Little Ice Age. Cooling intensified. Crop yields fell. Famines spread across Europe and Asia.</a:t>
            </a:r>
            <a:br>
              <a:rPr lang="en-GB" sz="1800" dirty="0"/>
            </a:br>
            <a:r>
              <a:rPr lang="en-GB" sz="1800" dirty="0">
                <a:effectLst/>
              </a:rPr>
              <a:t>• </a:t>
            </a:r>
            <a:r>
              <a:rPr lang="en-GB" sz="1800" dirty="0" err="1">
                <a:effectLst/>
              </a:rPr>
              <a:t>Spörer</a:t>
            </a:r>
            <a:r>
              <a:rPr lang="en-GB" sz="1800" dirty="0">
                <a:effectLst/>
              </a:rPr>
              <a:t> Minimum (~1460–1550 CE)</a:t>
            </a:r>
            <a:br>
              <a:rPr lang="en-GB" sz="1800" dirty="0"/>
            </a:br>
            <a:r>
              <a:rPr lang="en-GB" sz="1800" dirty="0">
                <a:effectLst/>
              </a:rPr>
              <a:t>One of the coldest periods. Tree rings and ice cores show sharp cooling. Glaciers expanded. Harsh winters. Population decline in some regions.</a:t>
            </a:r>
            <a:br>
              <a:rPr lang="en-GB" sz="1800" dirty="0"/>
            </a:br>
            <a:r>
              <a:rPr lang="en-GB" sz="1800" dirty="0">
                <a:effectLst/>
              </a:rPr>
              <a:t>• Maunder Minimum (~1645–1715 CE)</a:t>
            </a:r>
            <a:br>
              <a:rPr lang="en-GB" sz="1800" dirty="0"/>
            </a:br>
            <a:r>
              <a:rPr lang="en-GB" sz="1800" dirty="0">
                <a:effectLst/>
              </a:rPr>
              <a:t>Deepest cold of Little Ice Age. Sunspot records show near-zero activity. Europe saw frozen rivers, failed harvests, and mass starvation. </a:t>
            </a:r>
            <a:r>
              <a:rPr lang="el-GR" sz="1800" dirty="0">
                <a:effectLst/>
              </a:rPr>
              <a:t>Δ</a:t>
            </a:r>
            <a:r>
              <a:rPr lang="en-GB" sz="1800" dirty="0">
                <a:effectLst/>
              </a:rPr>
              <a:t>T ~ -1.0°C.</a:t>
            </a:r>
            <a:br>
              <a:rPr lang="en-GB" sz="1800" dirty="0"/>
            </a:br>
            <a:r>
              <a:rPr lang="en-GB" sz="1800" dirty="0">
                <a:effectLst/>
              </a:rPr>
              <a:t>• Dalton Minimum (~1790–1830 CE)</a:t>
            </a:r>
            <a:br>
              <a:rPr lang="en-GB" sz="1800" dirty="0"/>
            </a:br>
            <a:r>
              <a:rPr lang="en-GB" sz="1800" dirty="0">
                <a:effectLst/>
              </a:rPr>
              <a:t>Solar activity dropped again. Cooling ~ -0.5°C. Tambora eruption (1815) amplified effects. </a:t>
            </a:r>
            <a:br>
              <a:rPr lang="en-GB" sz="1800" dirty="0"/>
            </a:br>
            <a:r>
              <a:rPr lang="en-GB" sz="1800" dirty="0">
                <a:effectLst/>
              </a:rPr>
              <a:t>“Year Without a Summer” (1816). Global crop failures.</a:t>
            </a:r>
            <a:br>
              <a:rPr lang="en-GB" sz="1800" dirty="0"/>
            </a:br>
            <a:r>
              <a:rPr lang="en-GB" sz="1800" dirty="0">
                <a:effectLst/>
              </a:rPr>
              <a:t>• Glassberg Minimum (~1870–1900 CE)</a:t>
            </a:r>
            <a:br>
              <a:rPr lang="en-GB" sz="1800" dirty="0"/>
            </a:br>
            <a:r>
              <a:rPr lang="en-GB" sz="1800" dirty="0">
                <a:effectLst/>
              </a:rPr>
              <a:t>Final cooling phase before modern warming. Confirmed by glacier advance and tree ring contraction. Cold winters in Europe and North America.</a:t>
            </a:r>
            <a:br>
              <a:rPr lang="en-GB" sz="1800" dirty="0"/>
            </a:br>
            <a:r>
              <a:rPr lang="en-GB" sz="1800" dirty="0">
                <a:effectLst/>
              </a:rPr>
              <a:t>• 1930s Warm Period</a:t>
            </a:r>
            <a:br>
              <a:rPr lang="en-GB" sz="1800" dirty="0"/>
            </a:br>
            <a:r>
              <a:rPr lang="en-GB" sz="1800" dirty="0">
                <a:effectLst/>
              </a:rPr>
              <a:t>Global temperature rose ~+0.3°C. Dust Bowl in US. Arctic ice retreated. Confirmed by instrumental records and historical observations.</a:t>
            </a:r>
            <a:br>
              <a:rPr lang="en-GB" sz="1800" dirty="0"/>
            </a:br>
            <a:r>
              <a:rPr lang="en-GB" sz="1800" dirty="0">
                <a:effectLst/>
              </a:rPr>
              <a:t>Conclusion:</a:t>
            </a:r>
            <a:br>
              <a:rPr lang="en-GB" sz="1800" dirty="0"/>
            </a:br>
            <a:r>
              <a:rPr lang="en-GB" sz="1800" dirty="0">
                <a:effectLst/>
              </a:rPr>
              <a:t>Natural archives show patterns. Cataclysms explain abrupt transitions. Climate change is not linear. It’s cyclical, sudden, and global. We must prepare.</a:t>
            </a:r>
            <a:br>
              <a:rPr lang="en-GB" sz="1800" dirty="0"/>
            </a:br>
            <a:br>
              <a:rPr lang="en-GB" sz="1800" dirty="0"/>
            </a:br>
            <a:r>
              <a:rPr lang="en-GB" sz="1800" dirty="0">
                <a:effectLst/>
              </a:rPr>
              <a:t>🔗 Science: </a:t>
            </a:r>
            <a:r>
              <a:rPr lang="en-GB" sz="1800" dirty="0">
                <a:effectLst/>
                <a:hlinkClick r:id="rId3"/>
              </a:rPr>
              <a:t>totrade.co/g</a:t>
            </a:r>
            <a:r>
              <a:rPr lang="en-GB" sz="1800" dirty="0">
                <a:effectLst/>
              </a:rPr>
              <a:t> </a:t>
            </a:r>
            <a:br>
              <a:rPr lang="en-GB" sz="1800" dirty="0"/>
            </a:br>
            <a:r>
              <a:rPr lang="en-GB" sz="1800" dirty="0">
                <a:effectLst/>
              </a:rPr>
              <a:t>📜 History: </a:t>
            </a:r>
            <a:r>
              <a:rPr lang="en-GB" sz="1800" dirty="0">
                <a:effectLst/>
                <a:hlinkClick r:id="rId4"/>
              </a:rPr>
              <a:t>totrade.co/e</a:t>
            </a:r>
            <a:r>
              <a:rPr lang="en-GB" sz="1800" dirty="0">
                <a:effectLst/>
              </a:rPr>
              <a:t> | </a:t>
            </a:r>
            <a:r>
              <a:rPr lang="en-GB" sz="1800" dirty="0">
                <a:effectLst/>
                <a:hlinkClick r:id="rId5"/>
              </a:rPr>
              <a:t>totrade.co/h</a:t>
            </a:r>
            <a:br>
              <a:rPr lang="en-GB" sz="1800" dirty="0"/>
            </a:br>
            <a:br>
              <a:rPr lang="en-GB" sz="1800" dirty="0"/>
            </a:br>
            <a:r>
              <a:rPr lang="en-GB" sz="1800" dirty="0">
                <a:effectLst/>
              </a:rPr>
              <a:t>📄 PDF: </a:t>
            </a:r>
            <a:r>
              <a:rPr lang="en-GB" sz="1800" dirty="0">
                <a:effectLst/>
                <a:hlinkClick r:id="rId6"/>
              </a:rPr>
              <a:t>totrade.co/biz</a:t>
            </a:r>
            <a:r>
              <a:rPr lang="en-GB" sz="1800" dirty="0">
                <a:effectLst/>
              </a:rPr>
              <a:t> | </a:t>
            </a:r>
            <a:r>
              <a:rPr lang="en-GB" sz="1800" dirty="0">
                <a:effectLst/>
                <a:hlinkClick r:id="rId7"/>
              </a:rPr>
              <a:t>totrade.co/pdf</a:t>
            </a:r>
            <a:r>
              <a:rPr lang="en-GB" sz="1800" dirty="0">
                <a:effectLst/>
              </a:rPr>
              <a:t> </a:t>
            </a:r>
            <a:br>
              <a:rPr lang="en-GB" sz="1800" dirty="0"/>
            </a:br>
            <a:br>
              <a:rPr lang="en-GB" sz="1800" dirty="0"/>
            </a:br>
            <a:r>
              <a:rPr lang="en-GB" sz="1800" dirty="0">
                <a:effectLst/>
              </a:rPr>
              <a:t>📊 PowerPoint: </a:t>
            </a:r>
            <a:br>
              <a:rPr lang="en-GB" sz="1800" dirty="0"/>
            </a:br>
            <a:r>
              <a:rPr lang="en-GB" sz="1800" dirty="0">
                <a:effectLst/>
              </a:rPr>
              <a:t>• Climate Realism: </a:t>
            </a:r>
            <a:r>
              <a:rPr lang="en-GB" sz="1800" dirty="0">
                <a:effectLst/>
                <a:hlinkClick r:id="rId8"/>
              </a:rPr>
              <a:t>totrade.co/</a:t>
            </a:r>
            <a:r>
              <a:rPr lang="en-GB" sz="1800" dirty="0" err="1">
                <a:effectLst/>
                <a:hlinkClick r:id="rId8"/>
              </a:rPr>
              <a:t>cr</a:t>
            </a:r>
            <a:r>
              <a:rPr lang="en-GB" sz="1800" dirty="0">
                <a:effectLst/>
              </a:rPr>
              <a:t> </a:t>
            </a:r>
            <a:br>
              <a:rPr lang="en-GB" sz="1800" dirty="0"/>
            </a:br>
            <a:r>
              <a:rPr lang="en-GB" sz="1800" dirty="0">
                <a:effectLst/>
              </a:rPr>
              <a:t>• Business Plan: </a:t>
            </a:r>
            <a:r>
              <a:rPr lang="en-GB" sz="1800" dirty="0">
                <a:effectLst/>
                <a:hlinkClick r:id="rId9"/>
              </a:rPr>
              <a:t>totrade.co/bp</a:t>
            </a:r>
            <a:endParaRPr lang="en-GB" sz="1800" b="0" i="0" kern="1200" dirty="0">
              <a:solidFill>
                <a:schemeClr val="tx1"/>
              </a:solidFill>
              <a:effectLst/>
              <a:latin typeface="+mn-lt"/>
              <a:ea typeface="+mn-ea"/>
              <a:cs typeface="+mn-cs"/>
            </a:endParaRPr>
          </a:p>
          <a:p>
            <a:pPr>
              <a:lnSpc>
                <a:spcPts val="1300"/>
              </a:lnSpc>
            </a:pPr>
            <a:endParaRPr lang="en-GB" sz="1800" dirty="0">
              <a:effectLst/>
              <a:highlight>
                <a:srgbClr val="2B2B2B"/>
              </a:highlight>
            </a:endParaRPr>
          </a:p>
        </p:txBody>
      </p:sp>
      <p:sp>
        <p:nvSpPr>
          <p:cNvPr id="4" name="Slide Number Placeholder 3">
            <a:extLst>
              <a:ext uri="{FF2B5EF4-FFF2-40B4-BE49-F238E27FC236}">
                <a16:creationId xmlns:a16="http://schemas.microsoft.com/office/drawing/2014/main" id="{5881C080-651C-22AA-AED4-E9E913D236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780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4DD12-E128-4B86-DFF6-C9DE78984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12AC8-D9B2-AE31-A45F-A10F3D6B3DF8}"/>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11A1508D-8D8E-C04D-BB7D-40D329C05DD2}"/>
              </a:ext>
            </a:extLst>
          </p:cNvPr>
          <p:cNvSpPr>
            <a:spLocks noGrp="1"/>
          </p:cNvSpPr>
          <p:nvPr>
            <p:ph type="body" idx="1"/>
          </p:nvPr>
        </p:nvSpPr>
        <p:spPr/>
        <p:txBody>
          <a:bodyPr/>
          <a:lstStyle/>
          <a:p>
            <a:pPr>
              <a:lnSpc>
                <a:spcPts val="1300"/>
              </a:lnSpc>
            </a:pPr>
            <a:r>
              <a:rPr lang="en-GB" sz="1800" dirty="0">
                <a:effectLst/>
                <a:highlight>
                  <a:srgbClr val="2B2B2B"/>
                </a:highlight>
              </a:rPr>
              <a:t>This graph 5 shows climate shifts between 1950 and 1979, Earth’s climate shifted through solar cycles. Natural archives and historical records confirm this.</a:t>
            </a:r>
          </a:p>
          <a:p>
            <a:pPr>
              <a:lnSpc>
                <a:spcPts val="1300"/>
              </a:lnSpc>
            </a:pPr>
            <a:br>
              <a:rPr lang="en-GB" sz="1800" dirty="0">
                <a:highlight>
                  <a:srgbClr val="2B2B2B"/>
                </a:highlight>
              </a:rPr>
            </a:br>
            <a:r>
              <a:rPr lang="en-GB" sz="1800" dirty="0">
                <a:effectLst/>
                <a:highlight>
                  <a:srgbClr val="2B2B2B"/>
                </a:highlight>
              </a:rPr>
              <a:t>“Climate Change” between 1950 and 1979, now incorporating the surge in Galactic Cosmic Rays (GCRs) and lightning observations:</a:t>
            </a:r>
            <a:br>
              <a:rPr lang="en-GB" sz="1800" dirty="0">
                <a:highlight>
                  <a:srgbClr val="2B2B2B"/>
                </a:highlight>
              </a:rPr>
            </a:br>
            <a:r>
              <a:rPr lang="en-GB" sz="1800" dirty="0">
                <a:effectLst/>
                <a:highlight>
                  <a:srgbClr val="2B2B2B"/>
                </a:highlight>
              </a:rPr>
              <a:t>• Modern Solar Maximum Warming by 1°C while CO₂ unchanged.</a:t>
            </a:r>
            <a:br>
              <a:rPr lang="en-GB" sz="1800" dirty="0">
                <a:highlight>
                  <a:srgbClr val="2B2B2B"/>
                </a:highlight>
              </a:rPr>
            </a:br>
            <a:r>
              <a:rPr lang="en-GB" sz="1800" dirty="0">
                <a:effectLst/>
                <a:highlight>
                  <a:srgbClr val="2B2B2B"/>
                </a:highlight>
              </a:rPr>
              <a:t>Solar activity peaked. Sunspot counts rose. Earth warmed ~1°C. CO₂ remained near 315 ppm. Warming was solar-driven, not CO₂-induced.</a:t>
            </a:r>
            <a:br>
              <a:rPr lang="en-GB" sz="1800" dirty="0">
                <a:highlight>
                  <a:srgbClr val="2B2B2B"/>
                </a:highlight>
              </a:rPr>
            </a:br>
            <a:r>
              <a:rPr lang="en-GB" sz="1800" dirty="0">
                <a:effectLst/>
                <a:highlight>
                  <a:srgbClr val="2B2B2B"/>
                </a:highlight>
              </a:rPr>
              <a:t>• Warmer Climate, More Water Evaporation, releasing More CO₂,</a:t>
            </a:r>
            <a:br>
              <a:rPr lang="en-GB" sz="1800" dirty="0">
                <a:highlight>
                  <a:srgbClr val="2B2B2B"/>
                </a:highlight>
              </a:rPr>
            </a:br>
            <a:r>
              <a:rPr lang="en-GB" sz="1800" dirty="0">
                <a:effectLst/>
                <a:highlight>
                  <a:srgbClr val="2B2B2B"/>
                </a:highlight>
              </a:rPr>
              <a:t>CO₂ began rising slowly. Warmer air held more moisture. Evaporation increased. Cloud formation and precipitation patterns shifted. Oceans retained more heat.</a:t>
            </a:r>
            <a:br>
              <a:rPr lang="en-GB" sz="1800" dirty="0">
                <a:highlight>
                  <a:srgbClr val="2B2B2B"/>
                </a:highlight>
              </a:rPr>
            </a:br>
            <a:r>
              <a:rPr lang="en-GB" sz="1800" dirty="0">
                <a:effectLst/>
                <a:highlight>
                  <a:srgbClr val="2B2B2B"/>
                </a:highlight>
              </a:rPr>
              <a:t>• Post-50s Warming: Air and Ocean Feedback</a:t>
            </a:r>
            <a:br>
              <a:rPr lang="en-GB" sz="1800" dirty="0">
                <a:highlight>
                  <a:srgbClr val="2B2B2B"/>
                </a:highlight>
              </a:rPr>
            </a:br>
            <a:r>
              <a:rPr lang="en-GB" sz="1800" dirty="0">
                <a:effectLst/>
                <a:highlight>
                  <a:srgbClr val="2B2B2B"/>
                </a:highlight>
              </a:rPr>
              <a:t>Air warmed from solar maximum. Oceans released stored heat from Medieval Warm Period. Liquid thermal inertia amplified warming. Combined feedback raised global temperature.</a:t>
            </a:r>
            <a:br>
              <a:rPr lang="en-GB" sz="1800" dirty="0">
                <a:highlight>
                  <a:srgbClr val="2B2B2B"/>
                </a:highlight>
              </a:rPr>
            </a:br>
            <a:r>
              <a:rPr lang="en-GB" sz="1800" dirty="0">
                <a:effectLst/>
                <a:highlight>
                  <a:srgbClr val="2B2B2B"/>
                </a:highlight>
              </a:rPr>
              <a:t>• GCRs Start to Surge</a:t>
            </a:r>
            <a:br>
              <a:rPr lang="en-GB" sz="1800" dirty="0">
                <a:highlight>
                  <a:srgbClr val="2B2B2B"/>
                </a:highlight>
              </a:rPr>
            </a:br>
            <a:r>
              <a:rPr lang="en-GB" sz="1800" dirty="0">
                <a:effectLst/>
                <a:highlight>
                  <a:srgbClr val="2B2B2B"/>
                </a:highlight>
              </a:rPr>
              <a:t>NASA research confirmed GCRs influence lightning frequency. Chronis found increased lightning linked to cosmic ray flux. GCRs electrify the atmosphere, triggering more discharges. This marks a shift in Earth’s electrical environment. </a:t>
            </a:r>
            <a:br>
              <a:rPr lang="en-GB" sz="1800" dirty="0">
                <a:highlight>
                  <a:srgbClr val="2B2B2B"/>
                </a:highlight>
              </a:rPr>
            </a:br>
            <a:r>
              <a:rPr lang="en-GB" sz="1800" dirty="0">
                <a:effectLst/>
                <a:highlight>
                  <a:srgbClr val="2B2B2B"/>
                </a:highlight>
              </a:rPr>
              <a:t>• 1950–1998 Warming: +1°C</a:t>
            </a:r>
            <a:br>
              <a:rPr lang="en-GB" sz="1800" dirty="0">
                <a:highlight>
                  <a:srgbClr val="2B2B2B"/>
                </a:highlight>
              </a:rPr>
            </a:br>
            <a:r>
              <a:rPr lang="en-GB" sz="1800" dirty="0">
                <a:effectLst/>
                <a:highlight>
                  <a:srgbClr val="2B2B2B"/>
                </a:highlight>
              </a:rPr>
              <a:t>Late 1970s marked acceleration. Solar and ocean feedbacks caused ~1°C rise. No tipping point. No CO₂ spike. No cataclysm.</a:t>
            </a:r>
            <a:br>
              <a:rPr lang="en-GB" sz="1800" dirty="0">
                <a:highlight>
                  <a:srgbClr val="2B2B2B"/>
                </a:highlight>
              </a:rPr>
            </a:br>
            <a:r>
              <a:rPr lang="en-GB" sz="1800" dirty="0">
                <a:effectLst/>
                <a:highlight>
                  <a:srgbClr val="2B2B2B"/>
                </a:highlight>
              </a:rPr>
              <a:t>• Global Warming Scare</a:t>
            </a:r>
            <a:br>
              <a:rPr lang="en-GB" sz="1800" dirty="0">
                <a:highlight>
                  <a:srgbClr val="2B2B2B"/>
                </a:highlight>
              </a:rPr>
            </a:br>
            <a:r>
              <a:rPr lang="en-GB" sz="1800" dirty="0">
                <a:effectLst/>
                <a:highlight>
                  <a:srgbClr val="2B2B2B"/>
                </a:highlight>
              </a:rPr>
              <a:t>Based on short-term data. Graph shows only 0.75mm X-axis out of 46km total scale. Misleading scale exaggerates impact. Real climate change spans millions of years.</a:t>
            </a:r>
            <a:br>
              <a:rPr lang="en-GB" sz="1800" dirty="0">
                <a:highlight>
                  <a:srgbClr val="2B2B2B"/>
                </a:highlight>
              </a:rPr>
            </a:br>
            <a:endParaRPr lang="en-GB" sz="1800" dirty="0">
              <a:effectLst/>
              <a:highlight>
                <a:srgbClr val="2B2B2B"/>
              </a:highlight>
            </a:endParaRPr>
          </a:p>
          <a:p>
            <a:pPr>
              <a:lnSpc>
                <a:spcPts val="1300"/>
              </a:lnSpc>
            </a:pPr>
            <a:endParaRPr lang="en-GB" sz="1800" dirty="0">
              <a:effectLst/>
              <a:highlight>
                <a:srgbClr val="2B2B2B"/>
              </a:highlight>
            </a:endParaRPr>
          </a:p>
          <a:p>
            <a:pPr>
              <a:lnSpc>
                <a:spcPts val="1300"/>
              </a:lnSpc>
            </a:pPr>
            <a:r>
              <a:rPr lang="en-GB" sz="1800" dirty="0">
                <a:effectLst/>
                <a:highlight>
                  <a:srgbClr val="2B2B2B"/>
                </a:highlight>
              </a:rPr>
              <a:t>This graph 6 shows climate shifts between 1976 and 2025, Earth’s climate shifted through solar cycles. Natural archives and historical records confirm this.</a:t>
            </a:r>
            <a:br>
              <a:rPr lang="en-GB" sz="1800" dirty="0">
                <a:highlight>
                  <a:srgbClr val="2B2B2B"/>
                </a:highlight>
              </a:rPr>
            </a:br>
            <a:r>
              <a:rPr lang="en-GB" sz="1800" dirty="0">
                <a:effectLst/>
                <a:highlight>
                  <a:srgbClr val="2B2B2B"/>
                </a:highlight>
              </a:rPr>
              <a:t>Between 1979 and 2025, Earth’s climate shifted under declining solar activity and rising cosmic influences:</a:t>
            </a:r>
            <a:br>
              <a:rPr lang="en-GB" sz="1800" dirty="0">
                <a:highlight>
                  <a:srgbClr val="2B2B2B"/>
                </a:highlight>
              </a:rPr>
            </a:br>
            <a:r>
              <a:rPr lang="en-GB" sz="1800" dirty="0">
                <a:effectLst/>
                <a:highlight>
                  <a:srgbClr val="2B2B2B"/>
                </a:highlight>
              </a:rPr>
              <a:t>• Solar activity declined. See totrade.co/sm.</a:t>
            </a:r>
            <a:br>
              <a:rPr lang="en-GB" sz="1800" dirty="0">
                <a:highlight>
                  <a:srgbClr val="2B2B2B"/>
                </a:highlight>
              </a:rPr>
            </a:br>
            <a:r>
              <a:rPr lang="en-GB" sz="1800" dirty="0">
                <a:effectLst/>
                <a:highlight>
                  <a:srgbClr val="2B2B2B"/>
                </a:highlight>
              </a:rPr>
              <a:t>Japan universities linked this to increased lightning. See totrade.co/ln5.</a:t>
            </a:r>
            <a:br>
              <a:rPr lang="en-GB" sz="1800" dirty="0">
                <a:highlight>
                  <a:srgbClr val="2B2B2B"/>
                </a:highlight>
              </a:rPr>
            </a:br>
            <a:br>
              <a:rPr lang="en-GB" sz="1800" dirty="0">
                <a:highlight>
                  <a:srgbClr val="2B2B2B"/>
                </a:highlight>
              </a:rPr>
            </a:br>
            <a:r>
              <a:rPr lang="en-GB" sz="1800" dirty="0">
                <a:effectLst/>
                <a:highlight>
                  <a:srgbClr val="2B2B2B"/>
                </a:highlight>
              </a:rPr>
              <a:t>• Galactic Cosmic Rays surged.</a:t>
            </a:r>
            <a:br>
              <a:rPr lang="en-GB" sz="1800" dirty="0">
                <a:highlight>
                  <a:srgbClr val="2B2B2B"/>
                </a:highlight>
              </a:rPr>
            </a:br>
            <a:r>
              <a:rPr lang="en-GB" sz="1800" dirty="0">
                <a:effectLst/>
                <a:highlight>
                  <a:srgbClr val="2B2B2B"/>
                </a:highlight>
              </a:rPr>
              <a:t>GCRs triggered cloud formation. </a:t>
            </a:r>
            <a:br>
              <a:rPr lang="en-GB" sz="1800" dirty="0">
                <a:highlight>
                  <a:srgbClr val="2B2B2B"/>
                </a:highlight>
              </a:rPr>
            </a:br>
            <a:r>
              <a:rPr lang="en-GB" sz="1800" dirty="0">
                <a:effectLst/>
                <a:highlight>
                  <a:srgbClr val="2B2B2B"/>
                </a:highlight>
              </a:rPr>
              <a:t>CERN CLOUD confirmed. See totrade.co/</a:t>
            </a:r>
            <a:r>
              <a:rPr lang="en-GB" sz="1800" dirty="0" err="1">
                <a:effectLst/>
                <a:highlight>
                  <a:srgbClr val="2B2B2B"/>
                </a:highlight>
              </a:rPr>
              <a:t>gc</a:t>
            </a:r>
            <a:r>
              <a:rPr lang="en-GB" sz="1800" dirty="0">
                <a:effectLst/>
                <a:highlight>
                  <a:srgbClr val="2B2B2B"/>
                </a:highlight>
              </a:rPr>
              <a:t>.</a:t>
            </a:r>
            <a:br>
              <a:rPr lang="en-GB" sz="1800" dirty="0">
                <a:highlight>
                  <a:srgbClr val="2B2B2B"/>
                </a:highlight>
              </a:rPr>
            </a:br>
            <a:r>
              <a:rPr lang="en-GB" sz="1800" dirty="0">
                <a:effectLst/>
                <a:highlight>
                  <a:srgbClr val="2B2B2B"/>
                </a:highlight>
              </a:rPr>
              <a:t>GCRs also increased lightning. Confirmed by NASA </a:t>
            </a:r>
            <a:r>
              <a:rPr lang="en-GB" sz="1800" dirty="0" err="1">
                <a:effectLst/>
                <a:highlight>
                  <a:srgbClr val="2B2B2B"/>
                </a:highlight>
              </a:rPr>
              <a:t>Earthdata</a:t>
            </a:r>
            <a:r>
              <a:rPr lang="en-GB" sz="1800" dirty="0">
                <a:effectLst/>
                <a:highlight>
                  <a:srgbClr val="2B2B2B"/>
                </a:highlight>
              </a:rPr>
              <a:t> (totrade.co/gcr1), </a:t>
            </a:r>
            <a:br>
              <a:rPr lang="en-GB" sz="1800" dirty="0">
                <a:highlight>
                  <a:srgbClr val="2B2B2B"/>
                </a:highlight>
              </a:rPr>
            </a:br>
            <a:r>
              <a:rPr lang="en-GB" sz="1800" dirty="0">
                <a:effectLst/>
                <a:highlight>
                  <a:srgbClr val="2B2B2B"/>
                </a:highlight>
              </a:rPr>
              <a:t>Frontiers in Physics (totrade.co/gcr2), </a:t>
            </a:r>
            <a:br>
              <a:rPr lang="en-GB" sz="1800" dirty="0">
                <a:highlight>
                  <a:srgbClr val="2B2B2B"/>
                </a:highlight>
              </a:rPr>
            </a:br>
            <a:r>
              <a:rPr lang="en-GB" sz="1800" dirty="0">
                <a:effectLst/>
                <a:highlight>
                  <a:srgbClr val="2B2B2B"/>
                </a:highlight>
              </a:rPr>
              <a:t>Climate Cosmos (totrade.co/ln1), </a:t>
            </a:r>
            <a:br>
              <a:rPr lang="en-GB" sz="1800" dirty="0">
                <a:highlight>
                  <a:srgbClr val="2B2B2B"/>
                </a:highlight>
              </a:rPr>
            </a:br>
            <a:r>
              <a:rPr lang="en-GB" sz="1800" dirty="0">
                <a:effectLst/>
                <a:highlight>
                  <a:srgbClr val="2B2B2B"/>
                </a:highlight>
              </a:rPr>
              <a:t>The Weather Network (totrade.co/gcr3), </a:t>
            </a:r>
            <a:br>
              <a:rPr lang="en-GB" sz="1800" dirty="0">
                <a:highlight>
                  <a:srgbClr val="2B2B2B"/>
                </a:highlight>
              </a:rPr>
            </a:br>
            <a:r>
              <a:rPr lang="en-GB" sz="1800" dirty="0">
                <a:effectLst/>
                <a:highlight>
                  <a:srgbClr val="2B2B2B"/>
                </a:highlight>
              </a:rPr>
              <a:t>and Yale Environment 360 (totrade.co/gcr4).</a:t>
            </a:r>
            <a:br>
              <a:rPr lang="en-GB" sz="1800" dirty="0">
                <a:highlight>
                  <a:srgbClr val="2B2B2B"/>
                </a:highlight>
              </a:rPr>
            </a:br>
            <a:br>
              <a:rPr lang="en-GB" sz="1800" dirty="0">
                <a:highlight>
                  <a:srgbClr val="2B2B2B"/>
                </a:highlight>
              </a:rPr>
            </a:br>
            <a:r>
              <a:rPr lang="en-GB" sz="1800" dirty="0">
                <a:effectLst/>
                <a:highlight>
                  <a:srgbClr val="2B2B2B"/>
                </a:highlight>
              </a:rPr>
              <a:t>• Lightning spikes marked the surge.</a:t>
            </a:r>
            <a:br>
              <a:rPr lang="en-GB" sz="1800" dirty="0">
                <a:highlight>
                  <a:srgbClr val="2B2B2B"/>
                </a:highlight>
              </a:rPr>
            </a:br>
            <a:r>
              <a:rPr lang="en-GB" sz="1800" dirty="0">
                <a:effectLst/>
                <a:highlight>
                  <a:srgbClr val="2B2B2B"/>
                </a:highlight>
              </a:rPr>
              <a:t>Atmospheric ionization increased. Electrical storms intensified.</a:t>
            </a:r>
            <a:br>
              <a:rPr lang="en-GB" sz="1800" dirty="0">
                <a:highlight>
                  <a:srgbClr val="2B2B2B"/>
                </a:highlight>
              </a:rPr>
            </a:br>
            <a:br>
              <a:rPr lang="en-GB" sz="1800" dirty="0">
                <a:highlight>
                  <a:srgbClr val="2B2B2B"/>
                </a:highlight>
              </a:rPr>
            </a:br>
            <a:r>
              <a:rPr lang="en-GB" sz="1800" dirty="0">
                <a:effectLst/>
                <a:highlight>
                  <a:srgbClr val="2B2B2B"/>
                </a:highlight>
              </a:rPr>
              <a:t>• IPCC manipulated data to hide the decline.</a:t>
            </a:r>
            <a:br>
              <a:rPr lang="en-GB" sz="1800" dirty="0">
                <a:highlight>
                  <a:srgbClr val="2B2B2B"/>
                </a:highlight>
              </a:rPr>
            </a:br>
            <a:r>
              <a:rPr lang="en-GB" sz="1800" dirty="0">
                <a:effectLst/>
                <a:highlight>
                  <a:srgbClr val="2B2B2B"/>
                </a:highlight>
              </a:rPr>
              <a:t>Climategate exposed suppression of cooling trends.</a:t>
            </a:r>
            <a:br>
              <a:rPr lang="en-GB" sz="1800" dirty="0">
                <a:highlight>
                  <a:srgbClr val="2B2B2B"/>
                </a:highlight>
              </a:rPr>
            </a:br>
            <a:br>
              <a:rPr lang="en-GB" sz="1800" dirty="0">
                <a:highlight>
                  <a:srgbClr val="2B2B2B"/>
                </a:highlight>
              </a:rPr>
            </a:br>
            <a:r>
              <a:rPr lang="en-GB" sz="1800" dirty="0">
                <a:effectLst/>
                <a:highlight>
                  <a:srgbClr val="2B2B2B"/>
                </a:highlight>
              </a:rPr>
              <a:t>• The pause between 2002–2014</a:t>
            </a:r>
            <a:br>
              <a:rPr lang="en-GB" sz="1800" dirty="0">
                <a:highlight>
                  <a:srgbClr val="2B2B2B"/>
                </a:highlight>
              </a:rPr>
            </a:br>
            <a:r>
              <a:rPr lang="en-GB" sz="1800" dirty="0">
                <a:effectLst/>
                <a:highlight>
                  <a:srgbClr val="2B2B2B"/>
                </a:highlight>
              </a:rPr>
              <a:t>Global temperature stabilized. No warming. CO₂ continued rising.</a:t>
            </a:r>
            <a:br>
              <a:rPr lang="en-GB" sz="1800" dirty="0">
                <a:highlight>
                  <a:srgbClr val="2B2B2B"/>
                </a:highlight>
              </a:rPr>
            </a:br>
            <a:br>
              <a:rPr lang="en-GB" sz="1800" dirty="0">
                <a:highlight>
                  <a:srgbClr val="2B2B2B"/>
                </a:highlight>
              </a:rPr>
            </a:br>
            <a:r>
              <a:rPr lang="en-GB" sz="1800" dirty="0">
                <a:effectLst/>
                <a:highlight>
                  <a:srgbClr val="2B2B2B"/>
                </a:highlight>
              </a:rPr>
              <a:t>• 2014–2018: Temperature declined by 0.90°C</a:t>
            </a:r>
            <a:br>
              <a:rPr lang="en-GB" sz="1800" dirty="0">
                <a:highlight>
                  <a:srgbClr val="2B2B2B"/>
                </a:highlight>
              </a:rPr>
            </a:br>
            <a:r>
              <a:rPr lang="en-GB" sz="1800" dirty="0">
                <a:effectLst/>
                <a:highlight>
                  <a:srgbClr val="2B2B2B"/>
                </a:highlight>
              </a:rPr>
              <a:t>Confirmed by satellite and ocean data. Cooling trend ignored in mainstream reports.</a:t>
            </a:r>
            <a:br>
              <a:rPr lang="en-GB" sz="1800" dirty="0">
                <a:highlight>
                  <a:srgbClr val="2B2B2B"/>
                </a:highlight>
              </a:rPr>
            </a:br>
            <a:r>
              <a:rPr lang="en-GB" sz="1800" dirty="0">
                <a:effectLst/>
                <a:highlight>
                  <a:srgbClr val="2B2B2B"/>
                </a:highlight>
              </a:rPr>
              <a:t>• 2018–2025: Continued cooling</a:t>
            </a:r>
            <a:br>
              <a:rPr lang="en-GB" sz="1800" dirty="0">
                <a:highlight>
                  <a:srgbClr val="2B2B2B"/>
                </a:highlight>
              </a:rPr>
            </a:br>
            <a:r>
              <a:rPr lang="en-GB" sz="1800" dirty="0">
                <a:effectLst/>
                <a:highlight>
                  <a:srgbClr val="2B2B2B"/>
                </a:highlight>
              </a:rPr>
              <a:t>UAH January 2025 report shows global temperature anomaly at +0.46°C, down from +0.62°C in December 2024.</a:t>
            </a:r>
          </a:p>
          <a:p>
            <a:pPr>
              <a:lnSpc>
                <a:spcPts val="1300"/>
              </a:lnSpc>
            </a:pPr>
            <a:endParaRPr lang="en-GB" sz="1800" dirty="0">
              <a:effectLst/>
              <a:highlight>
                <a:srgbClr val="2B2B2B"/>
              </a:highlight>
            </a:endParaRPr>
          </a:p>
          <a:p>
            <a:pPr>
              <a:lnSpc>
                <a:spcPts val="1300"/>
              </a:lnSpc>
            </a:pPr>
            <a:r>
              <a:rPr lang="en-GB" sz="1800" b="0" i="0" kern="1200" dirty="0">
                <a:solidFill>
                  <a:schemeClr val="tx1"/>
                </a:solidFill>
                <a:effectLst/>
                <a:highlight>
                  <a:srgbClr val="2B2B2B"/>
                </a:highlight>
                <a:latin typeface="+mn-lt"/>
                <a:ea typeface="+mn-ea"/>
                <a:cs typeface="+mn-cs"/>
              </a:rPr>
              <a:t>• 2025: Unusual fruiting surge: GCR surge → more clouds → cooler upper atmosphere (La Niña) → more rain → more lightning → more nitrates → stronger plant growth and fruiting, </a:t>
            </a:r>
            <a:r>
              <a:rPr lang="en-GB" sz="1800" b="1" i="0" u="none" strike="noStrike" kern="1200" dirty="0">
                <a:solidFill>
                  <a:schemeClr val="tx1"/>
                </a:solidFill>
                <a:effectLst/>
                <a:highlight>
                  <a:srgbClr val="2B2B2B"/>
                </a:highlight>
                <a:latin typeface="+mn-lt"/>
                <a:ea typeface="+mn-ea"/>
                <a:cs typeface="+mn-cs"/>
                <a:hlinkClick r:id="rId3"/>
              </a:rPr>
              <a:t>totrade.co/</a:t>
            </a:r>
            <a:r>
              <a:rPr lang="en-GB" sz="1800" b="1" i="0" u="none" strike="noStrike" kern="1200" dirty="0" err="1">
                <a:solidFill>
                  <a:schemeClr val="tx1"/>
                </a:solidFill>
                <a:effectLst/>
                <a:highlight>
                  <a:srgbClr val="2B2B2B"/>
                </a:highlight>
                <a:latin typeface="+mn-lt"/>
                <a:ea typeface="+mn-ea"/>
                <a:cs typeface="+mn-cs"/>
                <a:hlinkClick r:id="rId3"/>
              </a:rPr>
              <a:t>fr</a:t>
            </a:r>
            <a:r>
              <a:rPr lang="en-GB" sz="1800" b="0" i="0" kern="1200" dirty="0">
                <a:solidFill>
                  <a:schemeClr val="tx1"/>
                </a:solidFill>
                <a:effectLst/>
                <a:highlight>
                  <a:srgbClr val="2B2B2B"/>
                </a:highlight>
                <a:latin typeface="+mn-lt"/>
                <a:ea typeface="+mn-ea"/>
                <a:cs typeface="+mn-cs"/>
              </a:rPr>
              <a:t>,  Proof: </a:t>
            </a:r>
            <a:r>
              <a:rPr lang="en-GB" sz="1800" b="1" i="0" u="none" strike="noStrike" kern="1200" dirty="0">
                <a:solidFill>
                  <a:schemeClr val="tx1"/>
                </a:solidFill>
                <a:effectLst/>
                <a:highlight>
                  <a:srgbClr val="2B2B2B"/>
                </a:highlight>
                <a:latin typeface="+mn-lt"/>
                <a:ea typeface="+mn-ea"/>
                <a:cs typeface="+mn-cs"/>
                <a:hlinkClick r:id="rId4"/>
              </a:rPr>
              <a:t>vt.tiktok.com/ZSBPFd8er</a:t>
            </a:r>
            <a:br>
              <a:rPr lang="en-GB" sz="1800" dirty="0">
                <a:highlight>
                  <a:srgbClr val="2B2B2B"/>
                </a:highlight>
              </a:rPr>
            </a:br>
            <a:br>
              <a:rPr lang="en-GB" sz="1800" dirty="0">
                <a:highlight>
                  <a:srgbClr val="2B2B2B"/>
                </a:highlight>
              </a:rPr>
            </a:br>
            <a:r>
              <a:rPr lang="en-GB" sz="1800" dirty="0">
                <a:effectLst/>
                <a:highlight>
                  <a:srgbClr val="2B2B2B"/>
                </a:highlight>
              </a:rPr>
              <a:t>Trend since 1978: +0.15°C per decade. But recent years show decline due to La Niña and reduced solar activity.</a:t>
            </a:r>
            <a:br>
              <a:rPr lang="en-GB" sz="1800" dirty="0">
                <a:highlight>
                  <a:srgbClr val="2B2B2B"/>
                </a:highlight>
              </a:rPr>
            </a:br>
            <a:br>
              <a:rPr lang="en-GB" sz="1800" dirty="0">
                <a:highlight>
                  <a:srgbClr val="2B2B2B"/>
                </a:highlight>
              </a:rPr>
            </a:br>
            <a:r>
              <a:rPr lang="en-GB" sz="1800" dirty="0" err="1">
                <a:effectLst/>
                <a:highlight>
                  <a:srgbClr val="2B2B2B"/>
                </a:highlight>
              </a:rPr>
              <a:t>Datagraver</a:t>
            </a:r>
            <a:r>
              <a:rPr lang="en-GB" sz="1800" dirty="0">
                <a:effectLst/>
                <a:highlight>
                  <a:srgbClr val="2B2B2B"/>
                </a:highlight>
              </a:rPr>
              <a:t> confirms monthly anomalies and 10-year moving average show cooling since 2016, totrade.co/dg.</a:t>
            </a:r>
            <a:br>
              <a:rPr lang="en-GB" sz="1800" dirty="0">
                <a:highlight>
                  <a:srgbClr val="2B2B2B"/>
                </a:highlight>
              </a:rPr>
            </a:br>
            <a:br>
              <a:rPr lang="en-GB" sz="1800" dirty="0">
                <a:highlight>
                  <a:srgbClr val="2B2B2B"/>
                </a:highlight>
              </a:rPr>
            </a:br>
            <a:r>
              <a:rPr lang="en-GB" sz="1800" dirty="0">
                <a:effectLst/>
                <a:highlight>
                  <a:srgbClr val="2B2B2B"/>
                </a:highlight>
              </a:rPr>
              <a:t>Conclusion:</a:t>
            </a:r>
            <a:br>
              <a:rPr lang="en-GB" sz="1800" dirty="0">
                <a:highlight>
                  <a:srgbClr val="2B2B2B"/>
                </a:highlight>
              </a:rPr>
            </a:br>
            <a:r>
              <a:rPr lang="en-GB" sz="1800" dirty="0">
                <a:effectLst/>
                <a:highlight>
                  <a:srgbClr val="2B2B2B"/>
                </a:highlight>
              </a:rPr>
              <a:t>Natural archives show patterns. Cataclysms explain abrupt transitions. Climate change is not linear. It’s cyclical, sudden, and global. We must prepare.</a:t>
            </a:r>
            <a:endParaRPr lang="en-GB" sz="1800" b="0" i="0" kern="1200" dirty="0">
              <a:solidFill>
                <a:schemeClr val="tx1"/>
              </a:solidFill>
              <a:effectLst/>
              <a:highlight>
                <a:srgbClr val="2B2B2B"/>
              </a:highlight>
              <a:latin typeface="+mn-lt"/>
              <a:ea typeface="+mn-ea"/>
              <a:cs typeface="+mn-cs"/>
            </a:endParaRPr>
          </a:p>
        </p:txBody>
      </p:sp>
      <p:sp>
        <p:nvSpPr>
          <p:cNvPr id="4" name="Slide Number Placeholder 3">
            <a:extLst>
              <a:ext uri="{FF2B5EF4-FFF2-40B4-BE49-F238E27FC236}">
                <a16:creationId xmlns:a16="http://schemas.microsoft.com/office/drawing/2014/main" id="{E758D712-E650-2725-132F-5B8FED15BD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800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91DD6-3286-4EF5-7FF9-20F14E1F4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4DC78-D359-F36B-2263-7A03F83209A0}"/>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44CB2AB6-788F-5C55-EDBC-6D132B610197}"/>
              </a:ext>
            </a:extLst>
          </p:cNvPr>
          <p:cNvSpPr>
            <a:spLocks noGrp="1"/>
          </p:cNvSpPr>
          <p:nvPr>
            <p:ph type="body" idx="1"/>
          </p:nvPr>
        </p:nvSpPr>
        <p:spPr/>
        <p:txBody>
          <a:bodyPr/>
          <a:lstStyle/>
          <a:p>
            <a:r>
              <a:rPr lang="en-GB" sz="1200" b="0" i="0" kern="1200" dirty="0">
                <a:solidFill>
                  <a:schemeClr val="tx1"/>
                </a:solidFill>
                <a:effectLst/>
                <a:highlight>
                  <a:srgbClr val="2B2B2B"/>
                </a:highlight>
                <a:latin typeface="+mn-lt"/>
                <a:ea typeface="+mn-ea"/>
                <a:cs typeface="+mn-cs"/>
              </a:rPr>
              <a:t>Accepting cataclysms as central to Earth’s history is essential to understand the past, prepare for the future, and solve mysteries that defy conventional models.</a:t>
            </a:r>
          </a:p>
          <a:p>
            <a:r>
              <a:rPr lang="en-GB" sz="1200" b="0" i="0" kern="1200" dirty="0">
                <a:solidFill>
                  <a:schemeClr val="tx1"/>
                </a:solidFill>
                <a:effectLst/>
                <a:highlight>
                  <a:srgbClr val="2B2B2B"/>
                </a:highlight>
                <a:latin typeface="+mn-lt"/>
                <a:ea typeface="+mn-ea"/>
                <a:cs typeface="+mn-cs"/>
              </a:rPr>
              <a:t>Ignoring natural cycles while pushing false climate narratives, like exaggerated heat records and cyclone claims, undermines credibility. The IPCC’s Climategate is a warning.</a:t>
            </a:r>
          </a:p>
          <a:p>
            <a:br>
              <a:rPr lang="en-GB" sz="1200" b="0" i="0" kern="1200" dirty="0">
                <a:solidFill>
                  <a:schemeClr val="tx1"/>
                </a:solidFill>
                <a:effectLst/>
                <a:highlight>
                  <a:srgbClr val="2B2B2B"/>
                </a:highlight>
                <a:latin typeface="+mn-lt"/>
                <a:ea typeface="+mn-ea"/>
                <a:cs typeface="+mn-cs"/>
              </a:rPr>
            </a:br>
            <a:r>
              <a:rPr lang="en-GB" sz="1200" b="1" i="0" kern="1200" dirty="0">
                <a:solidFill>
                  <a:schemeClr val="tx1"/>
                </a:solidFill>
                <a:effectLst/>
                <a:highlight>
                  <a:srgbClr val="2B2B2B"/>
                </a:highlight>
                <a:latin typeface="+mn-lt"/>
                <a:ea typeface="+mn-ea"/>
                <a:cs typeface="+mn-cs"/>
              </a:rPr>
              <a:t>Threats (Art of War)</a:t>
            </a:r>
          </a:p>
          <a:p>
            <a:r>
              <a:rPr lang="en-GB" sz="1200" b="0" i="0" kern="1200" dirty="0">
                <a:solidFill>
                  <a:schemeClr val="tx1"/>
                </a:solidFill>
                <a:effectLst/>
                <a:highlight>
                  <a:srgbClr val="2B2B2B"/>
                </a:highlight>
                <a:latin typeface="+mn-lt"/>
                <a:ea typeface="+mn-ea"/>
                <a:cs typeface="+mn-cs"/>
              </a:rPr>
              <a:t>Imposing green ideology on poor nations through coercive climate policy is eco-colonialism. It forces decisions that harm people and economies to satisfy the environmental agenda of the affluent West.</a:t>
            </a:r>
          </a:p>
          <a:p>
            <a:br>
              <a:rPr lang="en-GB" dirty="0"/>
            </a:br>
            <a:r>
              <a:rPr lang="en-GB" dirty="0"/>
              <a:t>By studying world history of cataclysms, we see that mega projects not built to withstand them signal failed leadership—and will drive citizens into collapse. totrade.co/</a:t>
            </a:r>
            <a:r>
              <a:rPr lang="en-GB" dirty="0" err="1"/>
              <a:t>ct</a:t>
            </a:r>
            <a:endParaRPr lang="en-GB" dirty="0"/>
          </a:p>
          <a:p>
            <a:r>
              <a:rPr lang="en-GB" dirty="0"/>
              <a:t>The Americans, more strategic, use the petrodollar—exchanging cheap paper for OPEC oil—to build sanctuaries and shield their citizens. totrade.co/ug1</a:t>
            </a:r>
          </a:p>
          <a:p>
            <a:endParaRPr lang="en-GB" dirty="0"/>
          </a:p>
          <a:p>
            <a:r>
              <a:rPr lang="en-GB" b="1" dirty="0"/>
              <a:t>Projected 2036 Cataclysm – Regional Risks</a:t>
            </a:r>
            <a:endParaRPr lang="en-GB" dirty="0"/>
          </a:p>
          <a:p>
            <a:r>
              <a:rPr lang="en-GB" b="1" dirty="0"/>
              <a:t>North America</a:t>
            </a:r>
            <a:br>
              <a:rPr lang="en-GB" b="1" dirty="0"/>
            </a:br>
            <a:r>
              <a:rPr lang="en-GB" dirty="0"/>
              <a:t>• Cascadia rupture, 100m tsunamis</a:t>
            </a:r>
            <a:br>
              <a:rPr lang="en-GB" dirty="0"/>
            </a:br>
            <a:r>
              <a:rPr lang="en-GB" dirty="0"/>
              <a:t>• Great Lakes merge, inland seas</a:t>
            </a:r>
            <a:br>
              <a:rPr lang="en-GB" dirty="0"/>
            </a:br>
            <a:r>
              <a:rPr lang="en-GB" dirty="0"/>
              <a:t>• East Coast cities sunk (Hapgood)</a:t>
            </a:r>
          </a:p>
          <a:p>
            <a:endParaRPr lang="en-GB" dirty="0"/>
          </a:p>
          <a:p>
            <a:r>
              <a:rPr lang="en-GB" b="1" dirty="0"/>
              <a:t>Eurasia</a:t>
            </a:r>
            <a:br>
              <a:rPr lang="en-GB" b="1" dirty="0"/>
            </a:br>
            <a:r>
              <a:rPr lang="en-GB" dirty="0"/>
              <a:t>• Mediterranean closes, Alps rise</a:t>
            </a:r>
            <a:br>
              <a:rPr lang="en-GB" dirty="0"/>
            </a:br>
            <a:r>
              <a:rPr lang="en-GB" dirty="0"/>
              <a:t>• Himalayas uplift, Siberia melts</a:t>
            </a:r>
            <a:br>
              <a:rPr lang="en-GB" dirty="0"/>
            </a:br>
            <a:r>
              <a:rPr lang="en-GB" dirty="0"/>
              <a:t>• SE Asia tilts: Laos uplifts, South China Sea drains, S. Thailand–Singapore–Indonesia sink</a:t>
            </a:r>
          </a:p>
          <a:p>
            <a:endParaRPr lang="en-GB" dirty="0"/>
          </a:p>
          <a:p>
            <a:r>
              <a:rPr lang="en-GB" b="1" dirty="0"/>
              <a:t>Middle East &amp; Africa</a:t>
            </a:r>
            <a:br>
              <a:rPr lang="en-GB" b="1" dirty="0"/>
            </a:br>
            <a:r>
              <a:rPr lang="en-GB" dirty="0"/>
              <a:t>• Middle East overheats, fractures, cities buried</a:t>
            </a:r>
            <a:br>
              <a:rPr lang="en-GB" dirty="0"/>
            </a:br>
            <a:r>
              <a:rPr lang="en-GB" dirty="0"/>
              <a:t>• Africa splits, +100m tsunamis, then floods</a:t>
            </a:r>
          </a:p>
          <a:p>
            <a:endParaRPr lang="en-GB" dirty="0"/>
          </a:p>
          <a:p>
            <a:r>
              <a:rPr lang="en-GB" b="1" dirty="0"/>
              <a:t>Southern Hemisphere</a:t>
            </a:r>
            <a:br>
              <a:rPr lang="en-GB" b="1" dirty="0"/>
            </a:br>
            <a:r>
              <a:rPr lang="en-GB" dirty="0"/>
              <a:t>• Australia coast lost, interior fertile</a:t>
            </a:r>
            <a:br>
              <a:rPr lang="en-GB" dirty="0"/>
            </a:br>
            <a:r>
              <a:rPr lang="en-GB" dirty="0"/>
              <a:t>• Antarctica thaws, flash-freezes</a:t>
            </a:r>
          </a:p>
          <a:p>
            <a:endParaRPr lang="en-GB" dirty="0"/>
          </a:p>
          <a:p>
            <a:r>
              <a:rPr lang="en-GB" b="1" dirty="0"/>
              <a:t>Global</a:t>
            </a:r>
            <a:br>
              <a:rPr lang="en-GB" b="1" dirty="0"/>
            </a:br>
            <a:r>
              <a:rPr lang="en-GB" dirty="0"/>
              <a:t>• Land stripped bare, rivers/lakes saline</a:t>
            </a:r>
            <a:br>
              <a:rPr lang="en-GB" dirty="0"/>
            </a:br>
            <a:r>
              <a:rPr lang="en-GB" dirty="0"/>
              <a:t>• Gulf Stream collapse → instant ice age</a:t>
            </a:r>
            <a:br>
              <a:rPr lang="en-GB" dirty="0"/>
            </a:br>
            <a:r>
              <a:rPr lang="en-GB" dirty="0"/>
              <a:t>• Weak magnetosphere → radiation surge</a:t>
            </a:r>
          </a:p>
        </p:txBody>
      </p:sp>
      <p:sp>
        <p:nvSpPr>
          <p:cNvPr id="4" name="Slide Number Placeholder 3">
            <a:extLst>
              <a:ext uri="{FF2B5EF4-FFF2-40B4-BE49-F238E27FC236}">
                <a16:creationId xmlns:a16="http://schemas.microsoft.com/office/drawing/2014/main" id="{A35C47E1-2CA1-B365-2833-2EE0F65588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394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69242" y="5499463"/>
            <a:ext cx="4523131" cy="24801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23081" y="388648"/>
            <a:ext cx="4253897" cy="82806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0423" y="4113366"/>
            <a:ext cx="5492373" cy="212295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3081" y="2264485"/>
            <a:ext cx="2853880" cy="64048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84654" y="2264485"/>
            <a:ext cx="2853880" cy="64048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081" y="2172378"/>
            <a:ext cx="2855002" cy="90534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23081" y="3077722"/>
            <a:ext cx="2855002" cy="55915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82411" y="2172378"/>
            <a:ext cx="2856124" cy="90534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282411" y="3077722"/>
            <a:ext cx="2856124" cy="55915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6312" y="386401"/>
            <a:ext cx="3612222" cy="82828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3081" y="2030848"/>
            <a:ext cx="2125827" cy="66384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66522" y="867154"/>
            <a:ext cx="3876969" cy="58229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266522" y="7595460"/>
            <a:ext cx="3876969" cy="11389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081" y="388647"/>
            <a:ext cx="5815454" cy="161748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3081" y="2264485"/>
            <a:ext cx="5815454" cy="64048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3081" y="8995037"/>
            <a:ext cx="1507710" cy="516698"/>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9/17/2025</a:t>
            </a:fld>
            <a:endParaRPr lang="en-US"/>
          </a:p>
        </p:txBody>
      </p:sp>
      <p:sp>
        <p:nvSpPr>
          <p:cNvPr id="5" name="Footer Placeholder 4"/>
          <p:cNvSpPr>
            <a:spLocks noGrp="1"/>
          </p:cNvSpPr>
          <p:nvPr>
            <p:ph type="ftr" sz="quarter" idx="3"/>
          </p:nvPr>
        </p:nvSpPr>
        <p:spPr>
          <a:xfrm>
            <a:off x="2207719" y="8995037"/>
            <a:ext cx="2046178" cy="51669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30824" y="8995037"/>
            <a:ext cx="1507710" cy="516698"/>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0.png"/><Relationship Id="rId3" Type="http://schemas.openxmlformats.org/officeDocument/2006/relationships/image" Target="../media/image1.jpg"/><Relationship Id="rId7" Type="http://schemas.openxmlformats.org/officeDocument/2006/relationships/hyperlink" Target="http://totrade.co/pdf" TargetMode="External"/><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totrade.co/solution" TargetMode="External"/><Relationship Id="rId11" Type="http://schemas.openxmlformats.org/officeDocument/2006/relationships/hyperlink" Target="mailto:team@totrade.co" TargetMode="External"/><Relationship Id="rId5" Type="http://schemas.openxmlformats.org/officeDocument/2006/relationships/image" Target="../media/image3.svg"/><Relationship Id="rId10" Type="http://schemas.openxmlformats.org/officeDocument/2006/relationships/image" Target="../media/image6.sv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0.png"/><Relationship Id="rId5" Type="http://schemas.openxmlformats.org/officeDocument/2006/relationships/image" Target="../media/image50.png"/><Relationship Id="rId4" Type="http://schemas.openxmlformats.org/officeDocument/2006/relationships/image" Target="../media/image6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0.png"/><Relationship Id="rId5" Type="http://schemas.openxmlformats.org/officeDocument/2006/relationships/image" Target="../media/image50.png"/><Relationship Id="rId4" Type="http://schemas.openxmlformats.org/officeDocument/2006/relationships/image" Target="../media/image62.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10.png"/><Relationship Id="rId5" Type="http://schemas.openxmlformats.org/officeDocument/2006/relationships/image" Target="../media/image50.png"/><Relationship Id="rId4" Type="http://schemas.openxmlformats.org/officeDocument/2006/relationships/image" Target="../media/image63.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10.png"/><Relationship Id="rId5" Type="http://schemas.openxmlformats.org/officeDocument/2006/relationships/image" Target="../media/image50.png"/><Relationship Id="rId4" Type="http://schemas.openxmlformats.org/officeDocument/2006/relationships/image" Target="../media/image64.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0.png"/><Relationship Id="rId5" Type="http://schemas.openxmlformats.org/officeDocument/2006/relationships/image" Target="../media/image50.png"/><Relationship Id="rId4" Type="http://schemas.openxmlformats.org/officeDocument/2006/relationships/image" Target="../media/image65.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0.png"/><Relationship Id="rId5" Type="http://schemas.openxmlformats.org/officeDocument/2006/relationships/image" Target="../media/image50.png"/><Relationship Id="rId4" Type="http://schemas.openxmlformats.org/officeDocument/2006/relationships/image" Target="../media/image66.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10.png"/><Relationship Id="rId5" Type="http://schemas.openxmlformats.org/officeDocument/2006/relationships/image" Target="../media/image50.png"/><Relationship Id="rId4" Type="http://schemas.openxmlformats.org/officeDocument/2006/relationships/image" Target="../media/image67.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68.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70.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71.jpg"/></Relationships>
</file>

<file path=ppt/slides/_rels/slide2.xml.rels><?xml version="1.0" encoding="UTF-8" standalone="yes"?>
<Relationships xmlns="http://schemas.openxmlformats.org/package/2006/relationships"><Relationship Id="rId26" Type="http://schemas.openxmlformats.org/officeDocument/2006/relationships/image" Target="../media/image19.jpg"/><Relationship Id="rId21" Type="http://schemas.openxmlformats.org/officeDocument/2006/relationships/image" Target="../media/image17.png"/><Relationship Id="rId42" Type="http://schemas.openxmlformats.org/officeDocument/2006/relationships/image" Target="../media/image27.jpg"/><Relationship Id="rId47" Type="http://schemas.openxmlformats.org/officeDocument/2006/relationships/image" Target="../media/image30.png"/><Relationship Id="rId63" Type="http://schemas.openxmlformats.org/officeDocument/2006/relationships/image" Target="../media/image38.png"/><Relationship Id="rId68" Type="http://schemas.openxmlformats.org/officeDocument/2006/relationships/image" Target="../media/image400.png"/><Relationship Id="rId84" Type="http://schemas.openxmlformats.org/officeDocument/2006/relationships/image" Target="../media/image480.png"/><Relationship Id="rId16" Type="http://schemas.openxmlformats.org/officeDocument/2006/relationships/image" Target="../media/image140.png"/><Relationship Id="rId11" Type="http://schemas.openxmlformats.org/officeDocument/2006/relationships/image" Target="../media/image12.jpeg"/><Relationship Id="rId32" Type="http://schemas.openxmlformats.org/officeDocument/2006/relationships/image" Target="../media/image22.jpg"/><Relationship Id="rId37" Type="http://schemas.openxmlformats.org/officeDocument/2006/relationships/image" Target="../media/image25.jpeg"/><Relationship Id="rId53" Type="http://schemas.openxmlformats.org/officeDocument/2006/relationships/image" Target="../media/image33.png"/><Relationship Id="rId58" Type="http://schemas.openxmlformats.org/officeDocument/2006/relationships/image" Target="../media/image350.png"/><Relationship Id="rId74" Type="http://schemas.openxmlformats.org/officeDocument/2006/relationships/image" Target="../media/image430.png"/><Relationship Id="rId79" Type="http://schemas.openxmlformats.org/officeDocument/2006/relationships/image" Target="../media/image46.png"/><Relationship Id="rId5" Type="http://schemas.openxmlformats.org/officeDocument/2006/relationships/image" Target="../media/image9.jpeg"/><Relationship Id="rId61" Type="http://schemas.openxmlformats.org/officeDocument/2006/relationships/image" Target="../media/image37.png"/><Relationship Id="rId82" Type="http://schemas.openxmlformats.org/officeDocument/2006/relationships/image" Target="../media/image470.png"/><Relationship Id="rId19" Type="http://schemas.openxmlformats.org/officeDocument/2006/relationships/image" Target="../media/image16.png"/><Relationship Id="rId14" Type="http://schemas.openxmlformats.org/officeDocument/2006/relationships/image" Target="../media/image13.jpg"/><Relationship Id="rId22" Type="http://schemas.openxmlformats.org/officeDocument/2006/relationships/image" Target="../media/image170.png"/><Relationship Id="rId27" Type="http://schemas.openxmlformats.org/officeDocument/2006/relationships/image" Target="../media/image20.jpeg"/><Relationship Id="rId30" Type="http://schemas.openxmlformats.org/officeDocument/2006/relationships/image" Target="../media/image21.jpg"/><Relationship Id="rId35" Type="http://schemas.openxmlformats.org/officeDocument/2006/relationships/image" Target="../media/image24.jpeg"/><Relationship Id="rId43" Type="http://schemas.openxmlformats.org/officeDocument/2006/relationships/image" Target="../media/image28.jpeg"/><Relationship Id="rId48" Type="http://schemas.openxmlformats.org/officeDocument/2006/relationships/image" Target="../media/image300.png"/><Relationship Id="rId56" Type="http://schemas.openxmlformats.org/officeDocument/2006/relationships/image" Target="../media/image340.png"/><Relationship Id="rId64" Type="http://schemas.openxmlformats.org/officeDocument/2006/relationships/image" Target="../media/image380.png"/><Relationship Id="rId69" Type="http://schemas.openxmlformats.org/officeDocument/2006/relationships/image" Target="../media/image41.png"/><Relationship Id="rId77" Type="http://schemas.openxmlformats.org/officeDocument/2006/relationships/image" Target="../media/image45.png"/><Relationship Id="rId8" Type="http://schemas.openxmlformats.org/officeDocument/2006/relationships/image" Target="../media/image10.jpg"/><Relationship Id="rId51" Type="http://schemas.openxmlformats.org/officeDocument/2006/relationships/image" Target="../media/image32.png"/><Relationship Id="rId72" Type="http://schemas.openxmlformats.org/officeDocument/2006/relationships/image" Target="../media/image420.png"/><Relationship Id="rId80" Type="http://schemas.openxmlformats.org/officeDocument/2006/relationships/image" Target="../media/image460.png"/><Relationship Id="rId3" Type="http://schemas.openxmlformats.org/officeDocument/2006/relationships/image" Target="../media/image1.jpg"/><Relationship Id="rId12" Type="http://schemas.openxmlformats.org/officeDocument/2006/relationships/image" Target="../media/image12.jpg"/><Relationship Id="rId17" Type="http://schemas.openxmlformats.org/officeDocument/2006/relationships/image" Target="../media/image15.png"/><Relationship Id="rId25" Type="http://schemas.openxmlformats.org/officeDocument/2006/relationships/image" Target="../media/image19.jpeg"/><Relationship Id="rId33" Type="http://schemas.openxmlformats.org/officeDocument/2006/relationships/image" Target="../media/image23.jpeg"/><Relationship Id="rId38" Type="http://schemas.openxmlformats.org/officeDocument/2006/relationships/image" Target="../media/image25.jpg"/><Relationship Id="rId46" Type="http://schemas.openxmlformats.org/officeDocument/2006/relationships/image" Target="../media/image290.png"/><Relationship Id="rId59" Type="http://schemas.openxmlformats.org/officeDocument/2006/relationships/image" Target="../media/image36.png"/><Relationship Id="rId67" Type="http://schemas.openxmlformats.org/officeDocument/2006/relationships/image" Target="../media/image40.png"/><Relationship Id="rId20" Type="http://schemas.openxmlformats.org/officeDocument/2006/relationships/image" Target="../media/image160.png"/><Relationship Id="rId41" Type="http://schemas.openxmlformats.org/officeDocument/2006/relationships/image" Target="../media/image27.jpeg"/><Relationship Id="rId54" Type="http://schemas.openxmlformats.org/officeDocument/2006/relationships/image" Target="../media/image330.png"/><Relationship Id="rId62" Type="http://schemas.openxmlformats.org/officeDocument/2006/relationships/image" Target="../media/image370.png"/><Relationship Id="rId70" Type="http://schemas.openxmlformats.org/officeDocument/2006/relationships/image" Target="../media/image410.png"/><Relationship Id="rId75" Type="http://schemas.openxmlformats.org/officeDocument/2006/relationships/image" Target="../media/image44.png"/><Relationship Id="rId83"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9.jpg"/><Relationship Id="rId15" Type="http://schemas.openxmlformats.org/officeDocument/2006/relationships/image" Target="../media/image14.png"/><Relationship Id="rId23" Type="http://schemas.openxmlformats.org/officeDocument/2006/relationships/image" Target="../media/image18.png"/><Relationship Id="rId28" Type="http://schemas.openxmlformats.org/officeDocument/2006/relationships/image" Target="../media/image20.jpg"/><Relationship Id="rId36" Type="http://schemas.openxmlformats.org/officeDocument/2006/relationships/image" Target="../media/image24.jpg"/><Relationship Id="rId49" Type="http://schemas.openxmlformats.org/officeDocument/2006/relationships/image" Target="../media/image31.png"/><Relationship Id="rId57" Type="http://schemas.openxmlformats.org/officeDocument/2006/relationships/image" Target="../media/image35.png"/><Relationship Id="rId10" Type="http://schemas.openxmlformats.org/officeDocument/2006/relationships/image" Target="../media/image11.jpg"/><Relationship Id="rId31" Type="http://schemas.openxmlformats.org/officeDocument/2006/relationships/image" Target="../media/image22.jpeg"/><Relationship Id="rId44" Type="http://schemas.openxmlformats.org/officeDocument/2006/relationships/image" Target="../media/image28.jpg"/><Relationship Id="rId52" Type="http://schemas.openxmlformats.org/officeDocument/2006/relationships/image" Target="../media/image320.png"/><Relationship Id="rId60" Type="http://schemas.openxmlformats.org/officeDocument/2006/relationships/image" Target="../media/image360.png"/><Relationship Id="rId65" Type="http://schemas.openxmlformats.org/officeDocument/2006/relationships/image" Target="../media/image39.png"/><Relationship Id="rId73" Type="http://schemas.openxmlformats.org/officeDocument/2006/relationships/image" Target="../media/image43.png"/><Relationship Id="rId78" Type="http://schemas.openxmlformats.org/officeDocument/2006/relationships/image" Target="../media/image450.png"/><Relationship Id="rId81" Type="http://schemas.openxmlformats.org/officeDocument/2006/relationships/image" Target="../media/image47.png"/><Relationship Id="rId4" Type="http://schemas.openxmlformats.org/officeDocument/2006/relationships/image" Target="../media/image8.jpg"/><Relationship Id="rId9" Type="http://schemas.openxmlformats.org/officeDocument/2006/relationships/image" Target="../media/image11.jpeg"/><Relationship Id="rId13" Type="http://schemas.openxmlformats.org/officeDocument/2006/relationships/image" Target="../media/image13.jpeg"/><Relationship Id="rId18" Type="http://schemas.openxmlformats.org/officeDocument/2006/relationships/image" Target="../media/image150.png"/><Relationship Id="rId39" Type="http://schemas.openxmlformats.org/officeDocument/2006/relationships/image" Target="../media/image26.jpeg"/><Relationship Id="rId34" Type="http://schemas.openxmlformats.org/officeDocument/2006/relationships/image" Target="../media/image23.jpg"/><Relationship Id="rId50" Type="http://schemas.openxmlformats.org/officeDocument/2006/relationships/image" Target="../media/image310.png"/><Relationship Id="rId55" Type="http://schemas.openxmlformats.org/officeDocument/2006/relationships/image" Target="../media/image34.png"/><Relationship Id="rId76" Type="http://schemas.openxmlformats.org/officeDocument/2006/relationships/image" Target="../media/image440.png"/><Relationship Id="rId7" Type="http://schemas.openxmlformats.org/officeDocument/2006/relationships/image" Target="../media/image10.jpeg"/><Relationship Id="rId71" Type="http://schemas.openxmlformats.org/officeDocument/2006/relationships/image" Target="../media/image42.png"/><Relationship Id="rId2" Type="http://schemas.openxmlformats.org/officeDocument/2006/relationships/notesSlide" Target="../notesSlides/notesSlide2.xml"/><Relationship Id="rId29" Type="http://schemas.openxmlformats.org/officeDocument/2006/relationships/image" Target="../media/image21.jpeg"/><Relationship Id="rId24" Type="http://schemas.openxmlformats.org/officeDocument/2006/relationships/image" Target="../media/image180.png"/><Relationship Id="rId40" Type="http://schemas.openxmlformats.org/officeDocument/2006/relationships/image" Target="../media/image26.jpg"/><Relationship Id="rId45" Type="http://schemas.openxmlformats.org/officeDocument/2006/relationships/image" Target="../media/image29.png"/><Relationship Id="rId66" Type="http://schemas.openxmlformats.org/officeDocument/2006/relationships/image" Target="../media/image390.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72.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73.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74.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75.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76.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77.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78.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79.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80.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82.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83.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84.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85.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86.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87.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88.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89.jp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90.jp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9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0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2.png"/><Relationship Id="rId4" Type="http://schemas.openxmlformats.org/officeDocument/2006/relationships/image" Target="../media/image51.jp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92.jp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93.jp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94.jp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95.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9.png"/><Relationship Id="rId4" Type="http://schemas.openxmlformats.org/officeDocument/2006/relationships/image" Target="../media/image96.jp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97.jp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98.jp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9.png"/><Relationship Id="rId4" Type="http://schemas.openxmlformats.org/officeDocument/2006/relationships/image" Target="../media/image99.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10.png"/><Relationship Id="rId5" Type="http://schemas.openxmlformats.org/officeDocument/2006/relationships/image" Target="../media/image50.png"/><Relationship Id="rId4" Type="http://schemas.openxmlformats.org/officeDocument/2006/relationships/image" Target="../media/image53.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5.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10.png"/><Relationship Id="rId5" Type="http://schemas.openxmlformats.org/officeDocument/2006/relationships/image" Target="../media/image50.png"/><Relationship Id="rId4" Type="http://schemas.openxmlformats.org/officeDocument/2006/relationships/image" Target="../media/image54.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0.png"/><Relationship Id="rId4" Type="http://schemas.openxmlformats.org/officeDocument/2006/relationships/image" Target="../media/image56.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0.png"/><Relationship Id="rId4" Type="http://schemas.openxmlformats.org/officeDocument/2006/relationships/image" Target="../media/image58.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10.png"/><Relationship Id="rId5" Type="http://schemas.openxmlformats.org/officeDocument/2006/relationships/image" Target="../media/image50.png"/><Relationship Id="rId4" Type="http://schemas.openxmlformats.org/officeDocument/2006/relationships/image" Target="../media/image60.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188A28A-44CB-0BF7-0BCA-58930337FF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0250" y="698500"/>
            <a:ext cx="6452795" cy="8426450"/>
          </a:xfrm>
          <a:prstGeom prst="rect">
            <a:avLst/>
          </a:prstGeom>
        </p:spPr>
      </p:pic>
      <p:sp>
        <p:nvSpPr>
          <p:cNvPr id="7" name="TextBox 6">
            <a:extLst>
              <a:ext uri="{FF2B5EF4-FFF2-40B4-BE49-F238E27FC236}">
                <a16:creationId xmlns:a16="http://schemas.microsoft.com/office/drawing/2014/main" id="{23EF812B-2459-7097-2535-530FAAFCBD4D}"/>
              </a:ext>
            </a:extLst>
          </p:cNvPr>
          <p:cNvSpPr txBox="1"/>
          <p:nvPr/>
        </p:nvSpPr>
        <p:spPr>
          <a:xfrm>
            <a:off x="3244850" y="9666296"/>
            <a:ext cx="2766060" cy="557204"/>
          </a:xfrm>
          <a:prstGeom prst="rect">
            <a:avLst/>
          </a:prstGeom>
          <a:noFill/>
          <a:effectLst>
            <a:outerShdw blurRad="50800" dist="25400" dir="5400000" algn="ctr" rotWithShape="0">
              <a:srgbClr val="000000">
                <a:alpha val="98000"/>
              </a:srgbClr>
            </a:outerShdw>
          </a:effectLst>
        </p:spPr>
        <p:txBody>
          <a:bodyPr wrap="square" rtlCol="0">
            <a:spAutoFit/>
          </a:bodyPr>
          <a:lstStyle/>
          <a:p>
            <a:pPr algn="r">
              <a:lnSpc>
                <a:spcPts val="1800"/>
              </a:lnSpc>
            </a:pPr>
            <a:r>
              <a:rPr lang="en-US" b="1" spc="50" dirty="0">
                <a:solidFill>
                  <a:srgbClr val="002060"/>
                </a:solidFill>
              </a:rPr>
              <a:t>Latest</a:t>
            </a:r>
          </a:p>
          <a:p>
            <a:pPr algn="r">
              <a:lnSpc>
                <a:spcPts val="1800"/>
              </a:lnSpc>
            </a:pPr>
            <a:r>
              <a:rPr lang="en-US" b="1" spc="180" dirty="0">
                <a:solidFill>
                  <a:srgbClr val="002060"/>
                </a:solidFill>
                <a:hlinkClick r:id="rId6">
                  <a:extLst>
                    <a:ext uri="{A12FA001-AC4F-418D-AE19-62706E023703}">
                      <ahyp:hlinkClr xmlns:ahyp="http://schemas.microsoft.com/office/drawing/2018/hyperlinkcolor" val="tx"/>
                    </a:ext>
                  </a:extLst>
                </a:hlinkClick>
              </a:rPr>
              <a:t>totrade.co/</a:t>
            </a:r>
            <a:r>
              <a:rPr lang="en-US" b="1" spc="180" dirty="0" err="1">
                <a:solidFill>
                  <a:srgbClr val="002060"/>
                </a:solidFill>
                <a:hlinkClick r:id="rId6">
                  <a:extLst>
                    <a:ext uri="{A12FA001-AC4F-418D-AE19-62706E023703}">
                      <ahyp:hlinkClr xmlns:ahyp="http://schemas.microsoft.com/office/drawing/2018/hyperlinkcolor" val="tx"/>
                    </a:ext>
                  </a:extLst>
                </a:hlinkClick>
              </a:rPr>
              <a:t>cr</a:t>
            </a:r>
            <a:endParaRPr lang="en-US" b="1" spc="180" dirty="0">
              <a:solidFill>
                <a:srgbClr val="002060"/>
              </a:solidFill>
            </a:endParaRPr>
          </a:p>
        </p:txBody>
      </p:sp>
      <p:pic>
        <p:nvPicPr>
          <p:cNvPr id="8" name="Picture 7" descr="A blue sign with white text&#10;&#10;Description automatically generated">
            <a:hlinkClick r:id="rId7"/>
            <a:hlinkHover r:id="" action="ppaction://noaction" highlightClick="1"/>
            <a:extLst>
              <a:ext uri="{FF2B5EF4-FFF2-40B4-BE49-F238E27FC236}">
                <a16:creationId xmlns:a16="http://schemas.microsoft.com/office/drawing/2014/main" id="{975B41FB-0BE1-97D6-7934-8399C1EB2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050" y="9717531"/>
            <a:ext cx="1789180" cy="505969"/>
          </a:xfrm>
          <a:prstGeom prst="rect">
            <a:avLst/>
          </a:prstGeom>
          <a:effectLst>
            <a:outerShdw blurRad="76200" dist="38100" dir="13500000" algn="br" rotWithShape="0">
              <a:prstClr val="black">
                <a:alpha val="40000"/>
              </a:prstClr>
            </a:outerShdw>
          </a:effectLst>
        </p:spPr>
      </p:pic>
      <p:pic>
        <p:nvPicPr>
          <p:cNvPr id="9" name="Graphic 8">
            <a:extLst>
              <a:ext uri="{FF2B5EF4-FFF2-40B4-BE49-F238E27FC236}">
                <a16:creationId xmlns:a16="http://schemas.microsoft.com/office/drawing/2014/main" id="{1317BAD7-BDFB-6D32-FC99-692E85F976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511050" y="698500"/>
            <a:ext cx="167961" cy="8426450"/>
          </a:xfrm>
          <a:prstGeom prst="rect">
            <a:avLst/>
          </a:prstGeom>
        </p:spPr>
      </p:pic>
      <p:sp>
        <p:nvSpPr>
          <p:cNvPr id="10" name="TextBox 9">
            <a:extLst>
              <a:ext uri="{FF2B5EF4-FFF2-40B4-BE49-F238E27FC236}">
                <a16:creationId xmlns:a16="http://schemas.microsoft.com/office/drawing/2014/main" id="{B06AD7D5-1998-D81D-C2C7-74B96E83D2B3}"/>
              </a:ext>
            </a:extLst>
          </p:cNvPr>
          <p:cNvSpPr txBox="1"/>
          <p:nvPr/>
        </p:nvSpPr>
        <p:spPr>
          <a:xfrm>
            <a:off x="882650" y="241300"/>
            <a:ext cx="4648200" cy="3785652"/>
          </a:xfrm>
          <a:prstGeom prst="rect">
            <a:avLst/>
          </a:prstGeom>
          <a:noFill/>
          <a:effectLst>
            <a:outerShdw blurRad="50800" dist="38100" dir="5400000" algn="t" rotWithShape="0">
              <a:schemeClr val="bg1">
                <a:alpha val="40000"/>
              </a:schemeClr>
            </a:outerShdw>
          </a:effectLst>
        </p:spPr>
        <p:txBody>
          <a:bodyPr wrap="square" rtlCol="0">
            <a:spAutoFit/>
          </a:bodyPr>
          <a:lstStyle/>
          <a:p>
            <a:r>
              <a:rPr lang="en-US" sz="4000" b="1" kern="0" dirty="0">
                <a:solidFill>
                  <a:srgbClr val="003366"/>
                </a:solidFill>
                <a:latin typeface="Arial Black" panose="020B0A04020102020204" pitchFamily="34" charset="0"/>
                <a:ea typeface="Times New Roman" panose="02020603050405020304" pitchFamily="18" charset="0"/>
              </a:rPr>
              <a:t>#UGDMN</a:t>
            </a:r>
          </a:p>
          <a:p>
            <a:r>
              <a:rPr lang="en-US" sz="4000" spc="400" dirty="0">
                <a:solidFill>
                  <a:srgbClr val="003366"/>
                </a:solidFill>
                <a:latin typeface="Gilroy ExtraBold" panose="00000900000000000000" pitchFamily="50" charset="0"/>
              </a:rPr>
              <a:t>U</a:t>
            </a:r>
            <a:r>
              <a:rPr lang="en-US" sz="4000" spc="400" dirty="0">
                <a:solidFill>
                  <a:srgbClr val="003366"/>
                </a:solidFill>
                <a:latin typeface="Myriad Pro" panose="020B0503030403020204" pitchFamily="2" charset="0"/>
              </a:rPr>
              <a:t>ltimate</a:t>
            </a:r>
          </a:p>
          <a:p>
            <a:r>
              <a:rPr lang="en-US" sz="4000" spc="400" dirty="0">
                <a:solidFill>
                  <a:srgbClr val="003366"/>
                </a:solidFill>
                <a:latin typeface="Gilroy ExtraBold" panose="00000900000000000000" pitchFamily="50" charset="0"/>
              </a:rPr>
              <a:t>G</a:t>
            </a:r>
            <a:r>
              <a:rPr lang="en-US" sz="4000" spc="400" dirty="0">
                <a:solidFill>
                  <a:srgbClr val="003366"/>
                </a:solidFill>
                <a:latin typeface="Myriad Pro" panose="020B0503030403020204" pitchFamily="2" charset="0"/>
              </a:rPr>
              <a:t>lobal</a:t>
            </a:r>
          </a:p>
          <a:p>
            <a:r>
              <a:rPr lang="en-US" sz="4000" spc="400" dirty="0">
                <a:solidFill>
                  <a:srgbClr val="003366"/>
                </a:solidFill>
                <a:latin typeface="Gilroy ExtraBold" panose="00000900000000000000" pitchFamily="50" charset="0"/>
              </a:rPr>
              <a:t>D</a:t>
            </a:r>
            <a:r>
              <a:rPr lang="en-US" sz="4000" spc="400" dirty="0">
                <a:solidFill>
                  <a:srgbClr val="003366"/>
                </a:solidFill>
                <a:latin typeface="Myriad Pro" panose="020B0503030403020204" pitchFamily="2" charset="0"/>
              </a:rPr>
              <a:t>isaster</a:t>
            </a:r>
          </a:p>
          <a:p>
            <a:r>
              <a:rPr lang="en-US" sz="4000" spc="400" dirty="0">
                <a:solidFill>
                  <a:srgbClr val="003366"/>
                </a:solidFill>
                <a:latin typeface="Gilroy ExtraBold" panose="00000900000000000000" pitchFamily="50" charset="0"/>
              </a:rPr>
              <a:t>M</a:t>
            </a:r>
            <a:r>
              <a:rPr lang="en-US" sz="4000" spc="400" dirty="0">
                <a:solidFill>
                  <a:srgbClr val="003366"/>
                </a:solidFill>
                <a:latin typeface="Myriad Pro" panose="020B0503030403020204" pitchFamily="2" charset="0"/>
              </a:rPr>
              <a:t>itigation</a:t>
            </a:r>
          </a:p>
          <a:p>
            <a:r>
              <a:rPr lang="en-US" sz="4000" spc="400" dirty="0">
                <a:solidFill>
                  <a:srgbClr val="003366"/>
                </a:solidFill>
                <a:latin typeface="Gilroy ExtraBold" panose="00000900000000000000" pitchFamily="50" charset="0"/>
              </a:rPr>
              <a:t>N</a:t>
            </a:r>
            <a:r>
              <a:rPr lang="en-US" sz="4000" spc="400" dirty="0">
                <a:solidFill>
                  <a:srgbClr val="003366"/>
                </a:solidFill>
                <a:latin typeface="Myriad Pro" panose="020B0503030403020204" pitchFamily="2" charset="0"/>
              </a:rPr>
              <a:t>exus</a:t>
            </a:r>
          </a:p>
        </p:txBody>
      </p:sp>
      <p:sp>
        <p:nvSpPr>
          <p:cNvPr id="12" name="Rectangle 11">
            <a:hlinkClick r:id="rId11"/>
            <a:extLst>
              <a:ext uri="{FF2B5EF4-FFF2-40B4-BE49-F238E27FC236}">
                <a16:creationId xmlns:a16="http://schemas.microsoft.com/office/drawing/2014/main" id="{1812D00A-2CDE-FB40-3960-D73A281E7BAE}"/>
              </a:ext>
            </a:extLst>
          </p:cNvPr>
          <p:cNvSpPr/>
          <p:nvPr/>
        </p:nvSpPr>
        <p:spPr>
          <a:xfrm>
            <a:off x="1416050" y="7667354"/>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DF36A82B-2739-F58E-86E6-FFB16D4BE901}"/>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12"/>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13" name="Slide Zoom 12">
                <a:extLst>
                  <a:ext uri="{FF2B5EF4-FFF2-40B4-BE49-F238E27FC236}">
                    <a16:creationId xmlns:a16="http://schemas.microsoft.com/office/drawing/2014/main" id="{DF36A82B-2739-F58E-86E6-FFB16D4BE901}"/>
                  </a:ext>
                </a:extLst>
              </p:cNvPr>
              <p:cNvPicPr>
                <a:picLocks noGrp="1" noRot="1" noChangeAspect="1" noMove="1" noResize="1" noEditPoints="1" noAdjustHandles="1" noChangeArrowheads="1" noChangeShapeType="1"/>
              </p:cNvPicPr>
              <p:nvPr/>
            </p:nvPicPr>
            <p:blipFill>
              <a:blip r:embed="rId13"/>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
        <p:nvSpPr>
          <p:cNvPr id="2" name="!!TextBox 11">
            <a:extLst>
              <a:ext uri="{FF2B5EF4-FFF2-40B4-BE49-F238E27FC236}">
                <a16:creationId xmlns:a16="http://schemas.microsoft.com/office/drawing/2014/main" id="{392A47FE-C838-8790-D399-4C064AF87A30}"/>
              </a:ext>
            </a:extLst>
          </p:cNvPr>
          <p:cNvSpPr txBox="1"/>
          <p:nvPr/>
        </p:nvSpPr>
        <p:spPr>
          <a:xfrm>
            <a:off x="958850" y="4326480"/>
            <a:ext cx="6086600" cy="5058820"/>
          </a:xfrm>
          <a:prstGeom prst="rect">
            <a:avLst/>
          </a:prstGeom>
          <a:effectLst>
            <a:outerShdw blurRad="88900" dist="50800" dir="5400000" algn="t" rotWithShape="0">
              <a:prstClr val="black">
                <a:alpha val="90000"/>
              </a:prstClr>
            </a:outerShdw>
          </a:effectLst>
        </p:spPr>
        <p:txBody>
          <a:bodyPr vert="horz" lIns="80201" tIns="40100" rIns="80201" bIns="40100" rtlCol="0">
            <a:noAutofit/>
          </a:bodyPr>
          <a:lstStyle/>
          <a:p>
            <a:pPr>
              <a:lnSpc>
                <a:spcPts val="2400"/>
              </a:lnSpc>
              <a:tabLst>
                <a:tab pos="4114800" algn="l"/>
              </a:tabLst>
            </a:pPr>
            <a:r>
              <a:rPr lang="en-GB" sz="2000" kern="0" spc="270" noProof="0" dirty="0">
                <a:solidFill>
                  <a:srgbClr val="002060"/>
                </a:solidFill>
                <a:latin typeface="Arial MT Medium" panose="020B0703030403020204" pitchFamily="34" charset="0"/>
                <a:ea typeface="Times New Roman" panose="02020603050405020304" pitchFamily="18" charset="0"/>
                <a:cs typeface="Arial" panose="020B0604020202020204" pitchFamily="34" charset="0"/>
              </a:rPr>
              <a:t>Advance Feasibility Study </a:t>
            </a:r>
          </a:p>
          <a:p>
            <a:pPr>
              <a:lnSpc>
                <a:spcPts val="2400"/>
              </a:lnSpc>
              <a:tabLst>
                <a:tab pos="4114800" algn="l"/>
              </a:tabLst>
            </a:pPr>
            <a:r>
              <a:rPr lang="en-GB" sz="2000" i="1" kern="0" spc="270" noProof="0" dirty="0">
                <a:solidFill>
                  <a:srgbClr val="002060"/>
                </a:solidFill>
                <a:latin typeface="Arial MT Light" panose="020B0302030403020204" pitchFamily="34" charset="0"/>
                <a:ea typeface="Times New Roman" panose="02020603050405020304" pitchFamily="18" charset="0"/>
                <a:cs typeface="Arial" panose="020B0604020202020204" pitchFamily="34" charset="0"/>
              </a:rPr>
              <a:t>&amp;</a:t>
            </a:r>
          </a:p>
          <a:p>
            <a:pPr>
              <a:lnSpc>
                <a:spcPts val="2400"/>
              </a:lnSpc>
              <a:tabLst>
                <a:tab pos="4114800" algn="l"/>
              </a:tabLst>
            </a:pPr>
            <a:r>
              <a:rPr lang="en-GB" sz="2000" kern="0" spc="270" noProof="0" dirty="0">
                <a:solidFill>
                  <a:srgbClr val="002060"/>
                </a:solidFill>
                <a:latin typeface="Arial MT Medium" panose="020B0703030403020204" pitchFamily="34" charset="0"/>
                <a:ea typeface="Times New Roman" panose="02020603050405020304" pitchFamily="18" charset="0"/>
                <a:cs typeface="Arial" panose="020B0604020202020204" pitchFamily="34" charset="0"/>
              </a:rPr>
              <a:t>Business Plan</a:t>
            </a:r>
          </a:p>
          <a:p>
            <a:pPr>
              <a:lnSpc>
                <a:spcPts val="2400"/>
              </a:lnSpc>
              <a:tabLst>
                <a:tab pos="4114800" algn="l"/>
              </a:tabLst>
            </a:pPr>
            <a:endParaRPr lang="en-GB" sz="2000" kern="0" spc="270" dirty="0">
              <a:solidFill>
                <a:srgbClr val="002060"/>
              </a:solidFill>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GB" sz="2000" kern="0" spc="270" noProof="0">
                <a:solidFill>
                  <a:srgbClr val="002060"/>
                </a:solidFill>
                <a:latin typeface="Arial MT Medium" panose="020B0703030403020204" pitchFamily="34" charset="0"/>
                <a:ea typeface="Times New Roman" panose="02020603050405020304" pitchFamily="18" charset="0"/>
                <a:cs typeface="Arial" panose="020B0604020202020204" pitchFamily="34" charset="0"/>
              </a:rPr>
              <a:t>Earth </a:t>
            </a:r>
            <a:r>
              <a:rPr lang="en-GB" sz="2000" kern="0" spc="270" noProof="0" dirty="0">
                <a:solidFill>
                  <a:srgbClr val="002060"/>
                </a:solidFill>
                <a:latin typeface="Arial MT Medium" panose="020B0703030403020204" pitchFamily="34" charset="0"/>
                <a:ea typeface="Times New Roman" panose="02020603050405020304" pitchFamily="18" charset="0"/>
                <a:cs typeface="Arial" panose="020B0604020202020204" pitchFamily="34" charset="0"/>
              </a:rPr>
              <a:t>Climate and Geological Risks</a:t>
            </a:r>
          </a:p>
          <a:p>
            <a:pPr>
              <a:lnSpc>
                <a:spcPts val="2400"/>
              </a:lnSpc>
              <a:tabLst>
                <a:tab pos="4114800" algn="l"/>
              </a:tabLst>
            </a:pPr>
            <a:r>
              <a:rPr lang="en-GB" sz="2000" kern="0" spc="270" noProof="0" dirty="0">
                <a:solidFill>
                  <a:srgbClr val="002060"/>
                </a:solidFill>
                <a:latin typeface="Arial MT Light" panose="020B0302030403020204" pitchFamily="34" charset="0"/>
                <a:ea typeface="Times New Roman" panose="02020603050405020304" pitchFamily="18" charset="0"/>
                <a:cs typeface="Arial" panose="020B0604020202020204" pitchFamily="34" charset="0"/>
              </a:rPr>
              <a:t>From</a:t>
            </a:r>
          </a:p>
          <a:p>
            <a:pPr>
              <a:lnSpc>
                <a:spcPts val="2400"/>
              </a:lnSpc>
              <a:tabLst>
                <a:tab pos="4114800" algn="l"/>
              </a:tabLst>
            </a:pPr>
            <a:r>
              <a:rPr lang="en-GB" sz="2000" kern="0" spc="270" noProof="0" dirty="0">
                <a:solidFill>
                  <a:srgbClr val="002060"/>
                </a:solidFill>
                <a:latin typeface="Arial MT Medium" panose="020B0703030403020204" pitchFamily="34" charset="0"/>
                <a:ea typeface="Times New Roman" panose="02020603050405020304" pitchFamily="18" charset="0"/>
                <a:cs typeface="Arial" panose="020B0604020202020204" pitchFamily="34" charset="0"/>
              </a:rPr>
              <a:t>Galactic Cosmic Rays (GCRs) </a:t>
            </a:r>
          </a:p>
          <a:p>
            <a:pPr>
              <a:lnSpc>
                <a:spcPts val="2400"/>
              </a:lnSpc>
              <a:tabLst>
                <a:tab pos="4114800" algn="l"/>
              </a:tabLst>
            </a:pPr>
            <a:r>
              <a:rPr lang="en-GB" sz="2000" i="1" kern="0" spc="270" dirty="0">
                <a:solidFill>
                  <a:srgbClr val="002060"/>
                </a:solidFill>
                <a:latin typeface="Arial MT Light" panose="020B0302030403020204" pitchFamily="34" charset="0"/>
                <a:ea typeface="Times New Roman" panose="02020603050405020304" pitchFamily="18" charset="0"/>
                <a:cs typeface="Arial" panose="020B0604020202020204" pitchFamily="34" charset="0"/>
              </a:rPr>
              <a:t>&amp;</a:t>
            </a:r>
          </a:p>
          <a:p>
            <a:pPr>
              <a:lnSpc>
                <a:spcPts val="2400"/>
              </a:lnSpc>
              <a:tabLst>
                <a:tab pos="4114800" algn="l"/>
              </a:tabLst>
            </a:pPr>
            <a:r>
              <a:rPr lang="en-GB" sz="2000" kern="0" spc="270" noProof="0" dirty="0">
                <a:solidFill>
                  <a:srgbClr val="002060"/>
                </a:solidFill>
                <a:latin typeface="Arial MT Medium" panose="020B0703030403020204" pitchFamily="34" charset="0"/>
                <a:ea typeface="Times New Roman" panose="02020603050405020304" pitchFamily="18" charset="0"/>
                <a:cs typeface="Arial" panose="020B0604020202020204" pitchFamily="34" charset="0"/>
              </a:rPr>
              <a:t>The Sun</a:t>
            </a:r>
          </a:p>
          <a:p>
            <a:pPr>
              <a:lnSpc>
                <a:spcPts val="2400"/>
              </a:lnSpc>
              <a:tabLst>
                <a:tab pos="4114800" algn="l"/>
              </a:tabLst>
            </a:pPr>
            <a:endParaRPr lang="en-US" sz="2000" kern="0" spc="270" noProof="0" dirty="0">
              <a:solidFill>
                <a:srgbClr val="002060"/>
              </a:solidFill>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2000" i="1" kern="0" spc="270" noProof="0" dirty="0">
                <a:solidFill>
                  <a:srgbClr val="002060"/>
                </a:solidFill>
                <a:latin typeface="Arial MT Light" panose="020B0302030403020204" pitchFamily="34" charset="0"/>
                <a:ea typeface="Times New Roman" panose="02020603050405020304" pitchFamily="18" charset="0"/>
                <a:cs typeface="Arial" panose="020B0604020202020204" pitchFamily="34" charset="0"/>
              </a:rPr>
              <a:t>by</a:t>
            </a:r>
          </a:p>
          <a:p>
            <a:pPr>
              <a:lnSpc>
                <a:spcPts val="2400"/>
              </a:lnSpc>
              <a:tabLst>
                <a:tab pos="4114800" algn="l"/>
              </a:tabLst>
            </a:pPr>
            <a:r>
              <a:rPr lang="en-US" sz="2000" kern="0" spc="270" noProof="0" dirty="0">
                <a:solidFill>
                  <a:srgbClr val="002060"/>
                </a:solidFill>
                <a:latin typeface="Arial MT Medium" panose="020B0703030403020204" pitchFamily="34" charset="0"/>
                <a:ea typeface="Times New Roman" panose="02020603050405020304" pitchFamily="18" charset="0"/>
                <a:cs typeface="Arial" panose="020B0604020202020204" pitchFamily="34" charset="0"/>
              </a:rPr>
              <a:t>:man:</a:t>
            </a:r>
          </a:p>
          <a:p>
            <a:pPr>
              <a:lnSpc>
                <a:spcPts val="2400"/>
              </a:lnSpc>
              <a:tabLst>
                <a:tab pos="4114800" algn="l"/>
              </a:tabLst>
            </a:pPr>
            <a:r>
              <a:rPr lang="en-US" sz="2000" kern="0" spc="270" noProof="0" dirty="0">
                <a:solidFill>
                  <a:srgbClr val="002060"/>
                </a:solidFill>
                <a:latin typeface="Arial MT Medium" panose="020B0703030403020204" pitchFamily="34" charset="0"/>
                <a:ea typeface="Times New Roman" panose="02020603050405020304" pitchFamily="18" charset="0"/>
                <a:cs typeface="Arial" panose="020B0604020202020204" pitchFamily="34" charset="0"/>
              </a:rPr>
              <a:t>: Phouthone: Siharath.</a:t>
            </a:r>
          </a:p>
          <a:p>
            <a:pPr>
              <a:lnSpc>
                <a:spcPts val="2400"/>
              </a:lnSpc>
              <a:tabLst>
                <a:tab pos="4114800" algn="l"/>
              </a:tabLst>
            </a:pPr>
            <a:r>
              <a:rPr lang="en-US" sz="2000" kern="0" spc="270" noProof="0" dirty="0">
                <a:solidFill>
                  <a:srgbClr val="002060"/>
                </a:solidFill>
                <a:latin typeface="Arial MT Medium" panose="020B0703030403020204" pitchFamily="34" charset="0"/>
                <a:ea typeface="Times New Roman" panose="02020603050405020304" pitchFamily="18" charset="0"/>
                <a:cs typeface="Arial" panose="020B0604020202020204" pitchFamily="34" charset="0"/>
              </a:rPr>
              <a:t>totrade.co</a:t>
            </a:r>
          </a:p>
          <a:p>
            <a:pPr>
              <a:lnSpc>
                <a:spcPts val="2400"/>
              </a:lnSpc>
              <a:tabLst>
                <a:tab pos="4114800" algn="l"/>
              </a:tabLst>
            </a:pPr>
            <a:r>
              <a:rPr lang="en-US" sz="2000" noProof="0" dirty="0">
                <a:solidFill>
                  <a:srgbClr val="002060"/>
                </a:solidFill>
              </a:rPr>
              <a:t>team@totrade.co</a:t>
            </a:r>
          </a:p>
        </p:txBody>
      </p:sp>
    </p:spTree>
    <p:extLst>
      <p:ext uri="{BB962C8B-B14F-4D97-AF65-F5344CB8AC3E}">
        <p14:creationId xmlns:p14="http://schemas.microsoft.com/office/powerpoint/2010/main" val="1048813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B5F937F-EB1D-BBDF-18BE-E6A3DC01973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3779193-E84A-D47F-3F4E-E3D469B03F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399"/>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EEF562F5-45EE-45B7-32F1-A3A5D2966D61}"/>
                  </a:ext>
                </a:extLst>
              </p:cNvPr>
              <p:cNvGraphicFramePr>
                <a:graphicFrameLocks noChangeAspect="1"/>
              </p:cNvGraphicFramePr>
              <p:nvPr>
                <p:extLst>
                  <p:ext uri="{D42A27DB-BD31-4B8C-83A1-F6EECF244321}">
                    <p14:modId xmlns:p14="http://schemas.microsoft.com/office/powerpoint/2010/main" val="769220296"/>
                  </p:ext>
                </p:extLst>
              </p:nvPr>
            </p:nvGraphicFramePr>
            <p:xfrm>
              <a:off x="7054850" y="991870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xmlns="">
          <p:pic>
            <p:nvPicPr>
              <p:cNvPr id="2" name="Slide Zoom 1">
                <a:extLst>
                  <a:ext uri="{FF2B5EF4-FFF2-40B4-BE49-F238E27FC236}">
                    <a16:creationId xmlns:a16="http://schemas.microsoft.com/office/drawing/2014/main" id="{EEF562F5-45EE-45B7-32F1-A3A5D2966D61}"/>
                  </a:ext>
                </a:extLst>
              </p:cNvPr>
              <p:cNvPicPr>
                <a:picLocks noGrp="1" noRot="1" noChangeAspect="1" noMove="1" noResize="1" noEditPoints="1" noAdjustHandles="1" noChangeArrowheads="1" noChangeShapeType="1"/>
              </p:cNvPicPr>
              <p:nvPr/>
            </p:nvPicPr>
            <p:blipFill>
              <a:blip r:embed="rId6"/>
              <a:stretch>
                <a:fillRect/>
              </a:stretch>
            </p:blipFill>
            <p:spPr>
              <a:xfrm>
                <a:off x="7054850" y="9918700"/>
                <a:ext cx="483152" cy="683720"/>
              </a:xfrm>
              <a:prstGeom prst="rect">
                <a:avLst/>
              </a:prstGeom>
            </p:spPr>
          </p:pic>
        </mc:Fallback>
      </mc:AlternateContent>
    </p:spTree>
    <p:extLst>
      <p:ext uri="{BB962C8B-B14F-4D97-AF65-F5344CB8AC3E}">
        <p14:creationId xmlns:p14="http://schemas.microsoft.com/office/powerpoint/2010/main" val="1874349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B7D03213-6A5B-E2DB-2CC7-D971A116475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E6B86B-CB87-EA2C-7D5E-7A8F3F1438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0BF494F1-F7EF-DEC9-A343-AC7B7310F8C3}"/>
                  </a:ext>
                </a:extLst>
              </p:cNvPr>
              <p:cNvGraphicFramePr>
                <a:graphicFrameLocks noChangeAspect="1"/>
              </p:cNvGraphicFramePr>
              <p:nvPr/>
            </p:nvGraphicFramePr>
            <p:xfrm>
              <a:off x="7054850" y="991870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xmlns="">
          <p:pic>
            <p:nvPicPr>
              <p:cNvPr id="2" name="Slide Zoom 1">
                <a:extLst>
                  <a:ext uri="{FF2B5EF4-FFF2-40B4-BE49-F238E27FC236}">
                    <a16:creationId xmlns:a16="http://schemas.microsoft.com/office/drawing/2014/main" id="{0BF494F1-F7EF-DEC9-A343-AC7B7310F8C3}"/>
                  </a:ext>
                </a:extLst>
              </p:cNvPr>
              <p:cNvPicPr>
                <a:picLocks noGrp="1" noRot="1" noChangeAspect="1" noMove="1" noResize="1" noEditPoints="1" noAdjustHandles="1" noChangeArrowheads="1" noChangeShapeType="1"/>
              </p:cNvPicPr>
              <p:nvPr/>
            </p:nvPicPr>
            <p:blipFill>
              <a:blip r:embed="rId6"/>
              <a:stretch>
                <a:fillRect/>
              </a:stretch>
            </p:blipFill>
            <p:spPr>
              <a:xfrm>
                <a:off x="7054850" y="9918700"/>
                <a:ext cx="483152" cy="683720"/>
              </a:xfrm>
              <a:prstGeom prst="rect">
                <a:avLst/>
              </a:prstGeom>
            </p:spPr>
          </p:pic>
        </mc:Fallback>
      </mc:AlternateContent>
    </p:spTree>
    <p:extLst>
      <p:ext uri="{BB962C8B-B14F-4D97-AF65-F5344CB8AC3E}">
        <p14:creationId xmlns:p14="http://schemas.microsoft.com/office/powerpoint/2010/main" val="2138316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2BC50832-524B-5AD5-143F-FB4E5578891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63D8284-C6DA-23F7-DAC7-77F1374FB0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1"/>
            <a:ext cx="7588250" cy="10693399"/>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8C44CB84-57CC-9DFE-652E-2CD3F78D57BE}"/>
                  </a:ext>
                </a:extLst>
              </p:cNvPr>
              <p:cNvGraphicFramePr>
                <a:graphicFrameLocks noChangeAspect="1"/>
              </p:cNvGraphicFramePr>
              <p:nvPr>
                <p:extLst>
                  <p:ext uri="{D42A27DB-BD31-4B8C-83A1-F6EECF244321}">
                    <p14:modId xmlns:p14="http://schemas.microsoft.com/office/powerpoint/2010/main" val="578515585"/>
                  </p:ext>
                </p:extLst>
              </p:nvPr>
            </p:nvGraphicFramePr>
            <p:xfrm>
              <a:off x="7054850" y="991870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xmlns="">
          <p:pic>
            <p:nvPicPr>
              <p:cNvPr id="2" name="Slide Zoom 1">
                <a:extLst>
                  <a:ext uri="{FF2B5EF4-FFF2-40B4-BE49-F238E27FC236}">
                    <a16:creationId xmlns:a16="http://schemas.microsoft.com/office/drawing/2014/main" id="{8C44CB84-57CC-9DFE-652E-2CD3F78D57BE}"/>
                  </a:ext>
                </a:extLst>
              </p:cNvPr>
              <p:cNvPicPr>
                <a:picLocks noGrp="1" noRot="1" noChangeAspect="1" noMove="1" noResize="1" noEditPoints="1" noAdjustHandles="1" noChangeArrowheads="1" noChangeShapeType="1"/>
              </p:cNvPicPr>
              <p:nvPr/>
            </p:nvPicPr>
            <p:blipFill>
              <a:blip r:embed="rId6"/>
              <a:stretch>
                <a:fillRect/>
              </a:stretch>
            </p:blipFill>
            <p:spPr>
              <a:xfrm>
                <a:off x="7054850" y="9918700"/>
                <a:ext cx="483152" cy="683720"/>
              </a:xfrm>
              <a:prstGeom prst="rect">
                <a:avLst/>
              </a:prstGeom>
            </p:spPr>
          </p:pic>
        </mc:Fallback>
      </mc:AlternateContent>
    </p:spTree>
    <p:extLst>
      <p:ext uri="{BB962C8B-B14F-4D97-AF65-F5344CB8AC3E}">
        <p14:creationId xmlns:p14="http://schemas.microsoft.com/office/powerpoint/2010/main" val="2575146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4986C70-2434-476A-C15A-C808B7DFA46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BA51BC1-C376-49FD-FBC2-364923FCBD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C764C1DF-0990-5788-7745-D95F8B87E3A2}"/>
                  </a:ext>
                </a:extLst>
              </p:cNvPr>
              <p:cNvGraphicFramePr>
                <a:graphicFrameLocks noChangeAspect="1"/>
              </p:cNvGraphicFramePr>
              <p:nvPr>
                <p:extLst>
                  <p:ext uri="{D42A27DB-BD31-4B8C-83A1-F6EECF244321}">
                    <p14:modId xmlns:p14="http://schemas.microsoft.com/office/powerpoint/2010/main" val="975503795"/>
                  </p:ext>
                </p:extLst>
              </p:nvPr>
            </p:nvGraphicFramePr>
            <p:xfrm>
              <a:off x="7105098" y="999698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xmlns="">
          <p:pic>
            <p:nvPicPr>
              <p:cNvPr id="2" name="Slide Zoom 1">
                <a:extLst>
                  <a:ext uri="{FF2B5EF4-FFF2-40B4-BE49-F238E27FC236}">
                    <a16:creationId xmlns:a16="http://schemas.microsoft.com/office/drawing/2014/main" id="{C764C1DF-0990-5788-7745-D95F8B87E3A2}"/>
                  </a:ext>
                </a:extLst>
              </p:cNvPr>
              <p:cNvPicPr>
                <a:picLocks noGrp="1" noRot="1" noChangeAspect="1" noMove="1" noResize="1" noEditPoints="1" noAdjustHandles="1" noChangeArrowheads="1" noChangeShapeType="1"/>
              </p:cNvPicPr>
              <p:nvPr/>
            </p:nvPicPr>
            <p:blipFill>
              <a:blip r:embed="rId6"/>
              <a:stretch>
                <a:fillRect/>
              </a:stretch>
            </p:blipFill>
            <p:spPr>
              <a:xfrm>
                <a:off x="7105098" y="9996980"/>
                <a:ext cx="483152" cy="683720"/>
              </a:xfrm>
              <a:prstGeom prst="rect">
                <a:avLst/>
              </a:prstGeom>
            </p:spPr>
          </p:pic>
        </mc:Fallback>
      </mc:AlternateContent>
    </p:spTree>
    <p:extLst>
      <p:ext uri="{BB962C8B-B14F-4D97-AF65-F5344CB8AC3E}">
        <p14:creationId xmlns:p14="http://schemas.microsoft.com/office/powerpoint/2010/main" val="4182027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A5657C49-C753-15BA-006C-8552F4C3A04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6E3619-2239-84D7-97D5-64A494244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399"/>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0D7080FF-ABF0-C9D8-025A-950825A522AA}"/>
                  </a:ext>
                </a:extLst>
              </p:cNvPr>
              <p:cNvGraphicFramePr>
                <a:graphicFrameLocks noChangeAspect="1"/>
              </p:cNvGraphicFramePr>
              <p:nvPr>
                <p:extLst>
                  <p:ext uri="{D42A27DB-BD31-4B8C-83A1-F6EECF244321}">
                    <p14:modId xmlns:p14="http://schemas.microsoft.com/office/powerpoint/2010/main" val="303883026"/>
                  </p:ext>
                </p:extLst>
              </p:nvPr>
            </p:nvGraphicFramePr>
            <p:xfrm>
              <a:off x="7054850" y="999698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xmlns="">
          <p:pic>
            <p:nvPicPr>
              <p:cNvPr id="2" name="Slide Zoom 1">
                <a:extLst>
                  <a:ext uri="{FF2B5EF4-FFF2-40B4-BE49-F238E27FC236}">
                    <a16:creationId xmlns:a16="http://schemas.microsoft.com/office/drawing/2014/main" id="{0D7080FF-ABF0-C9D8-025A-950825A522AA}"/>
                  </a:ext>
                </a:extLst>
              </p:cNvPr>
              <p:cNvPicPr>
                <a:picLocks noGrp="1" noRot="1" noChangeAspect="1" noMove="1" noResize="1" noEditPoints="1" noAdjustHandles="1" noChangeArrowheads="1" noChangeShapeType="1"/>
              </p:cNvPicPr>
              <p:nvPr/>
            </p:nvPicPr>
            <p:blipFill>
              <a:blip r:embed="rId6"/>
              <a:stretch>
                <a:fillRect/>
              </a:stretch>
            </p:blipFill>
            <p:spPr>
              <a:xfrm>
                <a:off x="7054850" y="9996980"/>
                <a:ext cx="483152" cy="683720"/>
              </a:xfrm>
              <a:prstGeom prst="rect">
                <a:avLst/>
              </a:prstGeom>
            </p:spPr>
          </p:pic>
        </mc:Fallback>
      </mc:AlternateContent>
    </p:spTree>
    <p:extLst>
      <p:ext uri="{BB962C8B-B14F-4D97-AF65-F5344CB8AC3E}">
        <p14:creationId xmlns:p14="http://schemas.microsoft.com/office/powerpoint/2010/main" val="1554853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D6D6CC82-7A00-3DE9-F178-DDD54B01AE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2549FC7-5AAC-71D2-7F92-A89FBDAAD2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F02E6CF5-64DD-6B8B-2CD1-77E1A2E55B12}"/>
                  </a:ext>
                </a:extLst>
              </p:cNvPr>
              <p:cNvGraphicFramePr>
                <a:graphicFrameLocks noChangeAspect="1"/>
              </p:cNvGraphicFramePr>
              <p:nvPr>
                <p:extLst>
                  <p:ext uri="{D42A27DB-BD31-4B8C-83A1-F6EECF244321}">
                    <p14:modId xmlns:p14="http://schemas.microsoft.com/office/powerpoint/2010/main" val="1705510552"/>
                  </p:ext>
                </p:extLst>
              </p:nvPr>
            </p:nvGraphicFramePr>
            <p:xfrm>
              <a:off x="7054850" y="999698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xmlns="">
          <p:pic>
            <p:nvPicPr>
              <p:cNvPr id="2" name="Slide Zoom 1">
                <a:extLst>
                  <a:ext uri="{FF2B5EF4-FFF2-40B4-BE49-F238E27FC236}">
                    <a16:creationId xmlns:a16="http://schemas.microsoft.com/office/drawing/2014/main" id="{F02E6CF5-64DD-6B8B-2CD1-77E1A2E55B12}"/>
                  </a:ext>
                </a:extLst>
              </p:cNvPr>
              <p:cNvPicPr>
                <a:picLocks noGrp="1" noRot="1" noChangeAspect="1" noMove="1" noResize="1" noEditPoints="1" noAdjustHandles="1" noChangeArrowheads="1" noChangeShapeType="1"/>
              </p:cNvPicPr>
              <p:nvPr/>
            </p:nvPicPr>
            <p:blipFill>
              <a:blip r:embed="rId6"/>
              <a:stretch>
                <a:fillRect/>
              </a:stretch>
            </p:blipFill>
            <p:spPr>
              <a:xfrm>
                <a:off x="7054850" y="9996980"/>
                <a:ext cx="483152" cy="683720"/>
              </a:xfrm>
              <a:prstGeom prst="rect">
                <a:avLst/>
              </a:prstGeom>
            </p:spPr>
          </p:pic>
        </mc:Fallback>
      </mc:AlternateContent>
    </p:spTree>
    <p:extLst>
      <p:ext uri="{BB962C8B-B14F-4D97-AF65-F5344CB8AC3E}">
        <p14:creationId xmlns:p14="http://schemas.microsoft.com/office/powerpoint/2010/main" val="1700303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B3DCC176-EC1C-BEA4-7557-3BA0F3541A2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2EC651-2D4F-5939-2E40-57A68C116C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4E45CEC6-B149-C6D5-B197-2C50DBB1E7E8}"/>
                  </a:ext>
                </a:extLst>
              </p:cNvPr>
              <p:cNvGraphicFramePr>
                <a:graphicFrameLocks noChangeAspect="1"/>
              </p:cNvGraphicFramePr>
              <p:nvPr>
                <p:extLst>
                  <p:ext uri="{D42A27DB-BD31-4B8C-83A1-F6EECF244321}">
                    <p14:modId xmlns:p14="http://schemas.microsoft.com/office/powerpoint/2010/main" val="189745706"/>
                  </p:ext>
                </p:extLst>
              </p:nvPr>
            </p:nvGraphicFramePr>
            <p:xfrm>
              <a:off x="7054850" y="999698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xmlns="">
          <p:pic>
            <p:nvPicPr>
              <p:cNvPr id="3" name="Slide Zoom 2">
                <a:extLst>
                  <a:ext uri="{FF2B5EF4-FFF2-40B4-BE49-F238E27FC236}">
                    <a16:creationId xmlns:a16="http://schemas.microsoft.com/office/drawing/2014/main" id="{4E45CEC6-B149-C6D5-B197-2C50DBB1E7E8}"/>
                  </a:ext>
                </a:extLst>
              </p:cNvPr>
              <p:cNvPicPr>
                <a:picLocks noGrp="1" noRot="1" noChangeAspect="1" noMove="1" noResize="1" noEditPoints="1" noAdjustHandles="1" noChangeArrowheads="1" noChangeShapeType="1"/>
              </p:cNvPicPr>
              <p:nvPr/>
            </p:nvPicPr>
            <p:blipFill>
              <a:blip r:embed="rId6"/>
              <a:stretch>
                <a:fillRect/>
              </a:stretch>
            </p:blipFill>
            <p:spPr>
              <a:xfrm>
                <a:off x="7054850" y="9996980"/>
                <a:ext cx="483152" cy="683720"/>
              </a:xfrm>
              <a:prstGeom prst="rect">
                <a:avLst/>
              </a:prstGeom>
            </p:spPr>
          </p:pic>
        </mc:Fallback>
      </mc:AlternateContent>
    </p:spTree>
    <p:extLst>
      <p:ext uri="{BB962C8B-B14F-4D97-AF65-F5344CB8AC3E}">
        <p14:creationId xmlns:p14="http://schemas.microsoft.com/office/powerpoint/2010/main" val="539022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86561637-26E4-AAF3-BAA0-E30C54D5D3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81CCA5-1ACD-BACE-287E-3444D3D4C6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399"/>
          </a:xfrm>
          <a:prstGeom prst="rect">
            <a:avLst/>
          </a:prstGeom>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A65A3609-B593-B08B-4BDC-084C061D6CF7}"/>
                  </a:ext>
                </a:extLst>
              </p:cNvPr>
              <p:cNvGraphicFramePr>
                <a:graphicFrameLocks noChangeAspect="1"/>
              </p:cNvGraphicFramePr>
              <p:nvPr>
                <p:extLst>
                  <p:ext uri="{D42A27DB-BD31-4B8C-83A1-F6EECF244321}">
                    <p14:modId xmlns:p14="http://schemas.microsoft.com/office/powerpoint/2010/main" val="2249677323"/>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3" name="Slide Zoom 2">
                <a:extLst>
                  <a:ext uri="{FF2B5EF4-FFF2-40B4-BE49-F238E27FC236}">
                    <a16:creationId xmlns:a16="http://schemas.microsoft.com/office/drawing/2014/main" id="{A65A3609-B593-B08B-4BDC-084C061D6CF7}"/>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894979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21140FCB-8AB5-17A5-B214-74179E5D61C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22B1451-5645-DE87-7C25-41F4A2211E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399"/>
          </a:xfrm>
          <a:prstGeom prst="rect">
            <a:avLst/>
          </a:prstGeom>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0D639B0D-31F8-3186-8476-44E38FD71A90}"/>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3" name="Slide Zoom 2">
                <a:extLst>
                  <a:ext uri="{FF2B5EF4-FFF2-40B4-BE49-F238E27FC236}">
                    <a16:creationId xmlns:a16="http://schemas.microsoft.com/office/drawing/2014/main" id="{0D639B0D-31F8-3186-8476-44E38FD71A90}"/>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170946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26AF8BCC-CE73-586A-7905-64B13D16279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6A69765-EB84-4C8C-0BE8-9B36D81DF0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399"/>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65A877B0-F4A0-5C8D-99FF-C42DFB840FB2}"/>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65A877B0-F4A0-5C8D-99FF-C42DFB840FB2}"/>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98054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3DD08D5-E16C-A6AF-2CFB-3E92742A261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1E1B3DD-6E96-7DAF-7988-08590A09D4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7556500" cy="10693399"/>
          </a:xfrm>
          <a:prstGeom prst="rect">
            <a:avLst/>
          </a:prstGeom>
        </p:spPr>
      </p:pic>
      <p:sp>
        <p:nvSpPr>
          <p:cNvPr id="2" name="Rectangle 1">
            <a:extLst>
              <a:ext uri="{FF2B5EF4-FFF2-40B4-BE49-F238E27FC236}">
                <a16:creationId xmlns:a16="http://schemas.microsoft.com/office/drawing/2014/main" id="{1BD3EB85-0419-11CB-FAC4-9B0B31173373}"/>
              </a:ext>
            </a:extLst>
          </p:cNvPr>
          <p:cNvSpPr/>
          <p:nvPr/>
        </p:nvSpPr>
        <p:spPr>
          <a:xfrm>
            <a:off x="349250" y="698500"/>
            <a:ext cx="7207250" cy="9994900"/>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A1401E20-6AAB-D73A-532E-96B7B5CB95CF}"/>
                  </a:ext>
                </a:extLst>
              </p:cNvPr>
              <p:cNvGraphicFramePr>
                <a:graphicFrameLocks noChangeAspect="1"/>
              </p:cNvGraphicFramePr>
              <p:nvPr>
                <p:extLst>
                  <p:ext uri="{D42A27DB-BD31-4B8C-83A1-F6EECF244321}">
                    <p14:modId xmlns:p14="http://schemas.microsoft.com/office/powerpoint/2010/main" val="1292133534"/>
                  </p:ext>
                </p:extLst>
              </p:nvPr>
            </p:nvGraphicFramePr>
            <p:xfrm>
              <a:off x="957502" y="927100"/>
              <a:ext cx="688497" cy="458998"/>
            </p:xfrm>
            <a:graphic>
              <a:graphicData uri="http://schemas.microsoft.com/office/powerpoint/2016/slidezoom">
                <pslz:sldZm>
                  <pslz:sldZmObj sldId="506" cId="3111465262">
                    <pslz:zmPr id="{D35F0125-89FB-43D3-A267-7EE7641C9A34}" returnToParent="0" imageType="cover" transitionDur="1000">
                      <p166:blipFill xmlns:p166="http://schemas.microsoft.com/office/powerpoint/2016/6/main">
                        <a:blip r:embed="rId5"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688497" cy="458998"/>
                        </a:xfrm>
                        <a:prstGeom prst="rect">
                          <a:avLst/>
                        </a:prstGeom>
                        <a:effectLst>
                          <a:outerShdw blurRad="50800" dist="38100" dir="5400000" algn="t" rotWithShape="0">
                            <a:prstClr val="black">
                              <a:alpha val="40000"/>
                            </a:prstClr>
                          </a:outerShdw>
                        </a:effectLst>
                      </p166:spPr>
                    </pslz:zmPr>
                  </pslz:sldZmObj>
                </pslz:sldZm>
              </a:graphicData>
            </a:graphic>
          </p:graphicFrame>
        </mc:Choice>
        <mc:Fallback xmlns="">
          <p:pic>
            <p:nvPicPr>
              <p:cNvPr id="4" name="Slide Zoom 3">
                <a:extLst>
                  <a:ext uri="{FF2B5EF4-FFF2-40B4-BE49-F238E27FC236}">
                    <a16:creationId xmlns:a16="http://schemas.microsoft.com/office/drawing/2014/main" id="{A1401E20-6AAB-D73A-532E-96B7B5CB95CF}"/>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957502" y="927100"/>
                <a:ext cx="688497" cy="458998"/>
              </a:xfrm>
              <a:prstGeom prst="rect">
                <a:avLst/>
              </a:prstGeom>
              <a:effectLst>
                <a:outerShdw blurRad="50800" dist="38100" dir="5400000" algn="t"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3E201083-6641-E413-5A24-D47D3868D8D1}"/>
                  </a:ext>
                </a:extLst>
              </p:cNvPr>
              <p:cNvGraphicFramePr>
                <a:graphicFrameLocks noChangeAspect="1"/>
              </p:cNvGraphicFramePr>
              <p:nvPr>
                <p:extLst>
                  <p:ext uri="{D42A27DB-BD31-4B8C-83A1-F6EECF244321}">
                    <p14:modId xmlns:p14="http://schemas.microsoft.com/office/powerpoint/2010/main" val="60059808"/>
                  </p:ext>
                </p:extLst>
              </p:nvPr>
            </p:nvGraphicFramePr>
            <p:xfrm>
              <a:off x="2338705" y="927100"/>
              <a:ext cx="841248" cy="460667"/>
            </p:xfrm>
            <a:graphic>
              <a:graphicData uri="http://schemas.microsoft.com/office/powerpoint/2016/slidezoom">
                <pslz:sldZm>
                  <pslz:sldZmObj sldId="507" cId="227160786">
                    <pslz:zmPr id="{CE3EB91B-7B5F-494A-9980-7F8BD9E5EDF6}" returnToParent="0" imageType="cover" transitionDur="1000">
                      <p166:blipFill xmlns:p166="http://schemas.microsoft.com/office/powerpoint/2016/6/main">
                        <a:blip r:embed="rId7"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7"/>
                        </a:xfrm>
                        <a:prstGeom prst="rect">
                          <a:avLst/>
                        </a:prstGeom>
                        <a:effectLst>
                          <a:outerShdw blurRad="50800" dist="38100" dir="5400000" algn="t" rotWithShape="0">
                            <a:prstClr val="black">
                              <a:alpha val="40000"/>
                            </a:prstClr>
                          </a:outerShdw>
                        </a:effectLst>
                      </p166:spPr>
                    </pslz:zmPr>
                  </pslz:sldZmObj>
                </pslz:sldZm>
              </a:graphicData>
            </a:graphic>
          </p:graphicFrame>
        </mc:Choice>
        <mc:Fallback xmlns="">
          <p:pic>
            <p:nvPicPr>
              <p:cNvPr id="7" name="Slide Zoom 6">
                <a:extLst>
                  <a:ext uri="{FF2B5EF4-FFF2-40B4-BE49-F238E27FC236}">
                    <a16:creationId xmlns:a16="http://schemas.microsoft.com/office/drawing/2014/main" id="{3E201083-6641-E413-5A24-D47D3868D8D1}"/>
                  </a:ext>
                </a:extLst>
              </p:cNvPr>
              <p:cNvPicPr>
                <a:picLocks noGrp="1" noRot="1" noChangeAspec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tretch>
                <a:fillRect/>
              </a:stretch>
            </p:blipFill>
            <p:spPr>
              <a:xfrm>
                <a:off x="2338705" y="927100"/>
                <a:ext cx="841248" cy="460667"/>
              </a:xfrm>
              <a:prstGeom prst="rect">
                <a:avLst/>
              </a:prstGeom>
              <a:effectLst>
                <a:outerShdw blurRad="50800" dist="38100" dir="5400000" algn="t"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B87B47B8-8F70-ED51-61DC-13EC76639082}"/>
                  </a:ext>
                </a:extLst>
              </p:cNvPr>
              <p:cNvGraphicFramePr>
                <a:graphicFrameLocks noChangeAspect="1"/>
              </p:cNvGraphicFramePr>
              <p:nvPr>
                <p:extLst>
                  <p:ext uri="{D42A27DB-BD31-4B8C-83A1-F6EECF244321}">
                    <p14:modId xmlns:p14="http://schemas.microsoft.com/office/powerpoint/2010/main" val="1213020776"/>
                  </p:ext>
                </p:extLst>
              </p:nvPr>
            </p:nvGraphicFramePr>
            <p:xfrm>
              <a:off x="3714982" y="927100"/>
              <a:ext cx="841248" cy="460667"/>
            </p:xfrm>
            <a:graphic>
              <a:graphicData uri="http://schemas.microsoft.com/office/powerpoint/2016/slidezoom">
                <pslz:sldZm>
                  <pslz:sldZmObj sldId="510" cId="1498086603">
                    <pslz:zmPr id="{9980E8C9-3174-4C5B-A144-C26647138861}" returnToParent="0" imageType="cover" transitionDur="1000">
                      <p166:blipFill xmlns:p166="http://schemas.microsoft.com/office/powerpoint/2016/6/main">
                        <a:blip r:embed="rId9"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7"/>
                        </a:xfrm>
                        <a:prstGeom prst="rect">
                          <a:avLst/>
                        </a:prstGeom>
                        <a:effectLst>
                          <a:outerShdw blurRad="50800" dist="38100" dir="5400000" algn="t" rotWithShape="0">
                            <a:prstClr val="black">
                              <a:alpha val="40000"/>
                            </a:prstClr>
                          </a:outerShdw>
                        </a:effectLst>
                      </p166:spPr>
                    </pslz:zmPr>
                  </pslz:sldZmObj>
                </pslz:sldZm>
              </a:graphicData>
            </a:graphic>
          </p:graphicFrame>
        </mc:Choice>
        <mc:Fallback xmlns="">
          <p:pic>
            <p:nvPicPr>
              <p:cNvPr id="9" name="Slide Zoom 8">
                <a:extLst>
                  <a:ext uri="{FF2B5EF4-FFF2-40B4-BE49-F238E27FC236}">
                    <a16:creationId xmlns:a16="http://schemas.microsoft.com/office/drawing/2014/main" id="{B87B47B8-8F70-ED51-61DC-13EC76639082}"/>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3714982" y="927100"/>
                <a:ext cx="841248" cy="460667"/>
              </a:xfrm>
              <a:prstGeom prst="rect">
                <a:avLst/>
              </a:prstGeom>
              <a:effectLst>
                <a:outerShdw blurRad="50800" dist="38100" dir="5400000" algn="t"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555499AE-A4F2-341A-41B1-97E34C959D3D}"/>
                  </a:ext>
                </a:extLst>
              </p:cNvPr>
              <p:cNvGraphicFramePr>
                <a:graphicFrameLocks noChangeAspect="1"/>
              </p:cNvGraphicFramePr>
              <p:nvPr>
                <p:extLst>
                  <p:ext uri="{D42A27DB-BD31-4B8C-83A1-F6EECF244321}">
                    <p14:modId xmlns:p14="http://schemas.microsoft.com/office/powerpoint/2010/main" val="4026222527"/>
                  </p:ext>
                </p:extLst>
              </p:nvPr>
            </p:nvGraphicFramePr>
            <p:xfrm>
              <a:off x="4994402" y="927100"/>
              <a:ext cx="841248" cy="460667"/>
            </p:xfrm>
            <a:graphic>
              <a:graphicData uri="http://schemas.microsoft.com/office/powerpoint/2016/slidezoom">
                <pslz:sldZm>
                  <pslz:sldZmObj sldId="508" cId="965407519">
                    <pslz:zmPr id="{F134DE4C-800E-498E-BD7E-6DDE517A379A}" returnToParent="0" imageType="cover" transitionDur="1000">
                      <p166:blipFill xmlns:p166="http://schemas.microsoft.com/office/powerpoint/2016/6/main">
                        <a:blip r:embed="rId11"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7"/>
                        </a:xfrm>
                        <a:prstGeom prst="rect">
                          <a:avLst/>
                        </a:prstGeom>
                        <a:effectLst>
                          <a:outerShdw blurRad="50800" dist="38100" dir="5400000" algn="t" rotWithShape="0">
                            <a:prstClr val="black">
                              <a:alpha val="40000"/>
                            </a:prstClr>
                          </a:outerShdw>
                        </a:effectLst>
                      </p166:spPr>
                    </pslz:zmPr>
                  </pslz:sldZmObj>
                </pslz:sldZm>
              </a:graphicData>
            </a:graphic>
          </p:graphicFrame>
        </mc:Choice>
        <mc:Fallback xmlns="">
          <p:pic>
            <p:nvPicPr>
              <p:cNvPr id="11" name="Slide Zoom 10">
                <a:extLst>
                  <a:ext uri="{FF2B5EF4-FFF2-40B4-BE49-F238E27FC236}">
                    <a16:creationId xmlns:a16="http://schemas.microsoft.com/office/drawing/2014/main" id="{555499AE-A4F2-341A-41B1-97E34C959D3D}"/>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tretch>
                <a:fillRect/>
              </a:stretch>
            </p:blipFill>
            <p:spPr>
              <a:xfrm>
                <a:off x="4994402" y="927100"/>
                <a:ext cx="841248" cy="460667"/>
              </a:xfrm>
              <a:prstGeom prst="rect">
                <a:avLst/>
              </a:prstGeom>
              <a:effectLst>
                <a:outerShdw blurRad="50800" dist="38100" dir="5400000" algn="t"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5467F2B6-506D-4799-DB0C-986AA2014520}"/>
                  </a:ext>
                </a:extLst>
              </p:cNvPr>
              <p:cNvGraphicFramePr>
                <a:graphicFrameLocks noChangeAspect="1"/>
              </p:cNvGraphicFramePr>
              <p:nvPr>
                <p:extLst>
                  <p:ext uri="{D42A27DB-BD31-4B8C-83A1-F6EECF244321}">
                    <p14:modId xmlns:p14="http://schemas.microsoft.com/office/powerpoint/2010/main" val="75627453"/>
                  </p:ext>
                </p:extLst>
              </p:nvPr>
            </p:nvGraphicFramePr>
            <p:xfrm>
              <a:off x="6267152" y="927100"/>
              <a:ext cx="841248" cy="460667"/>
            </p:xfrm>
            <a:graphic>
              <a:graphicData uri="http://schemas.microsoft.com/office/powerpoint/2016/slidezoom">
                <pslz:sldZm>
                  <pslz:sldZmObj sldId="509" cId="1874349713">
                    <pslz:zmPr id="{5D05AEAF-B4E2-451B-91CE-F326F8404D3E}" returnToParent="0" imageType="cover" transitionDur="1000">
                      <p166:blipFill xmlns:p166="http://schemas.microsoft.com/office/powerpoint/2016/6/main">
                        <a:blip r:embed="rId13"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7"/>
                        </a:xfrm>
                        <a:prstGeom prst="rect">
                          <a:avLst/>
                        </a:prstGeom>
                        <a:effectLst>
                          <a:outerShdw blurRad="50800" dist="38100" dir="5400000" algn="t" rotWithShape="0">
                            <a:prstClr val="black">
                              <a:alpha val="40000"/>
                            </a:prstClr>
                          </a:outerShdw>
                        </a:effectLst>
                      </p166:spPr>
                    </pslz:zmPr>
                  </pslz:sldZmObj>
                </pslz:sldZm>
              </a:graphicData>
            </a:graphic>
          </p:graphicFrame>
        </mc:Choice>
        <mc:Fallback xmlns="">
          <p:pic>
            <p:nvPicPr>
              <p:cNvPr id="13" name="Slide Zoom 12">
                <a:extLst>
                  <a:ext uri="{FF2B5EF4-FFF2-40B4-BE49-F238E27FC236}">
                    <a16:creationId xmlns:a16="http://schemas.microsoft.com/office/drawing/2014/main" id="{5467F2B6-506D-4799-DB0C-986AA2014520}"/>
                  </a:ext>
                </a:extLst>
              </p:cNvPr>
              <p:cNvPicPr>
                <a:picLocks noGrp="1" noRot="1" noChangeAspect="1" noMove="1" noResize="1" noEditPoints="1" noAdjustHandles="1" noChangeArrowheads="1" noChangeShapeType="1"/>
              </p:cNvPicPr>
              <p:nvPr/>
            </p:nvPicPr>
            <p:blipFill>
              <a:blip r:embed="rId14">
                <a:extLst>
                  <a:ext uri="{28A0092B-C50C-407E-A947-70E740481C1C}">
                    <a14:useLocalDpi xmlns:a14="http://schemas.microsoft.com/office/drawing/2010/main" val="0"/>
                  </a:ext>
                </a:extLst>
              </a:blip>
              <a:stretch>
                <a:fillRect/>
              </a:stretch>
            </p:blipFill>
            <p:spPr>
              <a:xfrm>
                <a:off x="6267152" y="927100"/>
                <a:ext cx="841248" cy="460667"/>
              </a:xfrm>
              <a:prstGeom prst="rect">
                <a:avLst/>
              </a:prstGeom>
              <a:effectLst>
                <a:outerShdw blurRad="50800" dist="38100" dir="5400000" algn="t"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CAE3064E-FC49-304A-D2E8-0A299E48026C}"/>
                  </a:ext>
                </a:extLst>
              </p:cNvPr>
              <p:cNvGraphicFramePr>
                <a:graphicFrameLocks noChangeAspect="1"/>
              </p:cNvGraphicFramePr>
              <p:nvPr>
                <p:extLst>
                  <p:ext uri="{D42A27DB-BD31-4B8C-83A1-F6EECF244321}">
                    <p14:modId xmlns:p14="http://schemas.microsoft.com/office/powerpoint/2010/main" val="556115272"/>
                  </p:ext>
                </p:extLst>
              </p:nvPr>
            </p:nvGraphicFramePr>
            <p:xfrm>
              <a:off x="882651" y="1677083"/>
              <a:ext cx="841248" cy="1190472"/>
            </p:xfrm>
            <a:graphic>
              <a:graphicData uri="http://schemas.microsoft.com/office/powerpoint/2016/slidezoom">
                <pslz:sldZm>
                  <pslz:sldZmObj sldId="512" cId="2575146899">
                    <pslz:zmPr id="{7ECFAA23-AF69-4206-A395-DDEFC08979F3}" returnToParent="0" transitionDur="1000">
                      <p166:blipFill xmlns:p166="http://schemas.microsoft.com/office/powerpoint/2016/6/main">
                        <a:blip r:embed="rId15"/>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xmlns="">
          <p:pic>
            <p:nvPicPr>
              <p:cNvPr id="15" name="Slide Zoom 14">
                <a:extLst>
                  <a:ext uri="{FF2B5EF4-FFF2-40B4-BE49-F238E27FC236}">
                    <a16:creationId xmlns:a16="http://schemas.microsoft.com/office/drawing/2014/main" id="{CAE3064E-FC49-304A-D2E8-0A299E48026C}"/>
                  </a:ext>
                </a:extLst>
              </p:cNvPr>
              <p:cNvPicPr>
                <a:picLocks noGrp="1" noRot="1" noChangeAspect="1" noMove="1" noResize="1" noEditPoints="1" noAdjustHandles="1" noChangeArrowheads="1" noChangeShapeType="1"/>
              </p:cNvPicPr>
              <p:nvPr/>
            </p:nvPicPr>
            <p:blipFill>
              <a:blip r:embed="rId16"/>
              <a:stretch>
                <a:fillRect/>
              </a:stretch>
            </p:blipFill>
            <p:spPr>
              <a:xfrm>
                <a:off x="882651" y="1677083"/>
                <a:ext cx="841248" cy="119047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07656398-7D23-5138-073B-678A170E17A5}"/>
                  </a:ext>
                </a:extLst>
              </p:cNvPr>
              <p:cNvGraphicFramePr>
                <a:graphicFrameLocks noChangeAspect="1"/>
              </p:cNvGraphicFramePr>
              <p:nvPr>
                <p:extLst>
                  <p:ext uri="{D42A27DB-BD31-4B8C-83A1-F6EECF244321}">
                    <p14:modId xmlns:p14="http://schemas.microsoft.com/office/powerpoint/2010/main" val="839952772"/>
                  </p:ext>
                </p:extLst>
              </p:nvPr>
            </p:nvGraphicFramePr>
            <p:xfrm>
              <a:off x="2338705" y="1677083"/>
              <a:ext cx="841248" cy="1190472"/>
            </p:xfrm>
            <a:graphic>
              <a:graphicData uri="http://schemas.microsoft.com/office/powerpoint/2016/slidezoom">
                <pslz:sldZm>
                  <pslz:sldZmObj sldId="513" cId="4182027279">
                    <pslz:zmPr id="{A46361CC-57A5-4158-8705-D0BF2757D97E}" returnToParent="0" transitionDur="1000">
                      <p166:blipFill xmlns:p166="http://schemas.microsoft.com/office/powerpoint/2016/6/main">
                        <a:blip r:embed="rId17"/>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xmlns="">
          <p:pic>
            <p:nvPicPr>
              <p:cNvPr id="17" name="Slide Zoom 16">
                <a:extLst>
                  <a:ext uri="{FF2B5EF4-FFF2-40B4-BE49-F238E27FC236}">
                    <a16:creationId xmlns:a16="http://schemas.microsoft.com/office/drawing/2014/main" id="{07656398-7D23-5138-073B-678A170E17A5}"/>
                  </a:ext>
                </a:extLst>
              </p:cNvPr>
              <p:cNvPicPr>
                <a:picLocks noGrp="1" noRot="1" noChangeAspect="1" noMove="1" noResize="1" noEditPoints="1" noAdjustHandles="1" noChangeArrowheads="1" noChangeShapeType="1"/>
              </p:cNvPicPr>
              <p:nvPr/>
            </p:nvPicPr>
            <p:blipFill>
              <a:blip r:embed="rId18"/>
              <a:stretch>
                <a:fillRect/>
              </a:stretch>
            </p:blipFill>
            <p:spPr>
              <a:xfrm>
                <a:off x="2338705" y="1677083"/>
                <a:ext cx="841248" cy="119047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7E6BC2FA-59EA-EC31-0955-BF604FF1FF72}"/>
                  </a:ext>
                </a:extLst>
              </p:cNvPr>
              <p:cNvGraphicFramePr>
                <a:graphicFrameLocks noChangeAspect="1"/>
              </p:cNvGraphicFramePr>
              <p:nvPr>
                <p:extLst>
                  <p:ext uri="{D42A27DB-BD31-4B8C-83A1-F6EECF244321}">
                    <p14:modId xmlns:p14="http://schemas.microsoft.com/office/powerpoint/2010/main" val="3297282098"/>
                  </p:ext>
                </p:extLst>
              </p:nvPr>
            </p:nvGraphicFramePr>
            <p:xfrm>
              <a:off x="3714982" y="1677083"/>
              <a:ext cx="841248" cy="1190472"/>
            </p:xfrm>
            <a:graphic>
              <a:graphicData uri="http://schemas.microsoft.com/office/powerpoint/2016/slidezoom">
                <pslz:sldZm>
                  <pslz:sldZmObj sldId="514" cId="1554853641">
                    <pslz:zmPr id="{9DCCEF11-2917-48C9-9A5F-C0BBD831D187}" returnToParent="0" transitionDur="1000">
                      <p166:blipFill xmlns:p166="http://schemas.microsoft.com/office/powerpoint/2016/6/main">
                        <a:blip r:embed="rId19"/>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xmlns="">
          <p:pic>
            <p:nvPicPr>
              <p:cNvPr id="21" name="Slide Zoom 20">
                <a:extLst>
                  <a:ext uri="{FF2B5EF4-FFF2-40B4-BE49-F238E27FC236}">
                    <a16:creationId xmlns:a16="http://schemas.microsoft.com/office/drawing/2014/main" id="{7E6BC2FA-59EA-EC31-0955-BF604FF1FF72}"/>
                  </a:ext>
                </a:extLst>
              </p:cNvPr>
              <p:cNvPicPr>
                <a:picLocks noGrp="1" noRot="1" noChangeAspect="1" noMove="1" noResize="1" noEditPoints="1" noAdjustHandles="1" noChangeArrowheads="1" noChangeShapeType="1"/>
              </p:cNvPicPr>
              <p:nvPr/>
            </p:nvPicPr>
            <p:blipFill>
              <a:blip r:embed="rId20"/>
              <a:stretch>
                <a:fillRect/>
              </a:stretch>
            </p:blipFill>
            <p:spPr>
              <a:xfrm>
                <a:off x="3714982" y="1677083"/>
                <a:ext cx="841248" cy="119047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23" name="Slide Zoom 22">
                <a:extLst>
                  <a:ext uri="{FF2B5EF4-FFF2-40B4-BE49-F238E27FC236}">
                    <a16:creationId xmlns:a16="http://schemas.microsoft.com/office/drawing/2014/main" id="{3C457939-2D17-BC80-0C33-CD5635F5F6FA}"/>
                  </a:ext>
                </a:extLst>
              </p:cNvPr>
              <p:cNvGraphicFramePr>
                <a:graphicFrameLocks noChangeAspect="1"/>
              </p:cNvGraphicFramePr>
              <p:nvPr>
                <p:extLst>
                  <p:ext uri="{D42A27DB-BD31-4B8C-83A1-F6EECF244321}">
                    <p14:modId xmlns:p14="http://schemas.microsoft.com/office/powerpoint/2010/main" val="912655576"/>
                  </p:ext>
                </p:extLst>
              </p:nvPr>
            </p:nvGraphicFramePr>
            <p:xfrm>
              <a:off x="4994402" y="1677083"/>
              <a:ext cx="841248" cy="1190471"/>
            </p:xfrm>
            <a:graphic>
              <a:graphicData uri="http://schemas.microsoft.com/office/powerpoint/2016/slidezoom">
                <pslz:sldZm>
                  <pslz:sldZmObj sldId="515" cId="1700303574">
                    <pslz:zmPr id="{6682F4C2-4684-4FBE-91C8-F5629D0A2E3E}" returnToParent="0" transitionDur="1000">
                      <p166:blipFill xmlns:p166="http://schemas.microsoft.com/office/powerpoint/2016/6/main">
                        <a:blip r:embed="rId21"/>
                        <a:stretch>
                          <a:fillRect/>
                        </a:stretch>
                      </p166:blipFill>
                      <p166:spPr xmlns:p166="http://schemas.microsoft.com/office/powerpoint/2016/6/main">
                        <a:xfrm>
                          <a:off x="0" y="0"/>
                          <a:ext cx="841248" cy="1190471"/>
                        </a:xfrm>
                        <a:prstGeom prst="rect">
                          <a:avLst/>
                        </a:prstGeom>
                      </p166:spPr>
                    </pslz:zmPr>
                  </pslz:sldZmObj>
                </pslz:sldZm>
              </a:graphicData>
            </a:graphic>
          </p:graphicFrame>
        </mc:Choice>
        <mc:Fallback xmlns="">
          <p:pic>
            <p:nvPicPr>
              <p:cNvPr id="23" name="Slide Zoom 22">
                <a:extLst>
                  <a:ext uri="{FF2B5EF4-FFF2-40B4-BE49-F238E27FC236}">
                    <a16:creationId xmlns:a16="http://schemas.microsoft.com/office/drawing/2014/main" id="{3C457939-2D17-BC80-0C33-CD5635F5F6FA}"/>
                  </a:ext>
                </a:extLst>
              </p:cNvPr>
              <p:cNvPicPr>
                <a:picLocks noGrp="1" noRot="1" noChangeAspect="1" noMove="1" noResize="1" noEditPoints="1" noAdjustHandles="1" noChangeArrowheads="1" noChangeShapeType="1"/>
              </p:cNvPicPr>
              <p:nvPr/>
            </p:nvPicPr>
            <p:blipFill>
              <a:blip r:embed="rId22"/>
              <a:stretch>
                <a:fillRect/>
              </a:stretch>
            </p:blipFill>
            <p:spPr>
              <a:xfrm>
                <a:off x="4994402" y="1677083"/>
                <a:ext cx="841248" cy="1190471"/>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25" name="Slide Zoom 24">
                <a:extLst>
                  <a:ext uri="{FF2B5EF4-FFF2-40B4-BE49-F238E27FC236}">
                    <a16:creationId xmlns:a16="http://schemas.microsoft.com/office/drawing/2014/main" id="{017BDABF-D12A-D4FB-7ABE-5AC8480DC257}"/>
                  </a:ext>
                </a:extLst>
              </p:cNvPr>
              <p:cNvGraphicFramePr>
                <a:graphicFrameLocks noChangeAspect="1"/>
              </p:cNvGraphicFramePr>
              <p:nvPr>
                <p:extLst>
                  <p:ext uri="{D42A27DB-BD31-4B8C-83A1-F6EECF244321}">
                    <p14:modId xmlns:p14="http://schemas.microsoft.com/office/powerpoint/2010/main" val="1685109222"/>
                  </p:ext>
                </p:extLst>
              </p:nvPr>
            </p:nvGraphicFramePr>
            <p:xfrm>
              <a:off x="6267152" y="1677083"/>
              <a:ext cx="840008" cy="1188720"/>
            </p:xfrm>
            <a:graphic>
              <a:graphicData uri="http://schemas.microsoft.com/office/powerpoint/2016/slidezoom">
                <pslz:sldZm>
                  <pslz:sldZmObj sldId="516" cId="539022506">
                    <pslz:zmPr id="{4E66C92A-3173-40CC-9FD0-D34F5146845B}" returnToParent="0" transitionDur="1000">
                      <p166:blipFill xmlns:p166="http://schemas.microsoft.com/office/powerpoint/2016/6/main">
                        <a:blip r:embed="rId23"/>
                        <a:stretch>
                          <a:fillRect/>
                        </a:stretch>
                      </p166:blipFill>
                      <p166:spPr xmlns:p166="http://schemas.microsoft.com/office/powerpoint/2016/6/main">
                        <a:xfrm>
                          <a:off x="0" y="0"/>
                          <a:ext cx="840008" cy="1188720"/>
                        </a:xfrm>
                        <a:prstGeom prst="rect">
                          <a:avLst/>
                        </a:prstGeom>
                      </p166:spPr>
                    </pslz:zmPr>
                  </pslz:sldZmObj>
                </pslz:sldZm>
              </a:graphicData>
            </a:graphic>
          </p:graphicFrame>
        </mc:Choice>
        <mc:Fallback xmlns="">
          <p:pic>
            <p:nvPicPr>
              <p:cNvPr id="25" name="Slide Zoom 24">
                <a:extLst>
                  <a:ext uri="{FF2B5EF4-FFF2-40B4-BE49-F238E27FC236}">
                    <a16:creationId xmlns:a16="http://schemas.microsoft.com/office/drawing/2014/main" id="{017BDABF-D12A-D4FB-7ABE-5AC8480DC257}"/>
                  </a:ext>
                </a:extLst>
              </p:cNvPr>
              <p:cNvPicPr>
                <a:picLocks noGrp="1" noRot="1" noChangeAspect="1" noMove="1" noResize="1" noEditPoints="1" noAdjustHandles="1" noChangeArrowheads="1" noChangeShapeType="1"/>
              </p:cNvPicPr>
              <p:nvPr/>
            </p:nvPicPr>
            <p:blipFill>
              <a:blip r:embed="rId24"/>
              <a:stretch>
                <a:fillRect/>
              </a:stretch>
            </p:blipFill>
            <p:spPr>
              <a:xfrm>
                <a:off x="6267152" y="1677083"/>
                <a:ext cx="840008" cy="1188720"/>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EE1CE255-1BB3-2870-7846-9A19EFD3410A}"/>
                  </a:ext>
                </a:extLst>
              </p:cNvPr>
              <p:cNvGraphicFramePr>
                <a:graphicFrameLocks noChangeAspect="1"/>
              </p:cNvGraphicFramePr>
              <p:nvPr>
                <p:extLst>
                  <p:ext uri="{D42A27DB-BD31-4B8C-83A1-F6EECF244321}">
                    <p14:modId xmlns:p14="http://schemas.microsoft.com/office/powerpoint/2010/main" val="1199431701"/>
                  </p:ext>
                </p:extLst>
              </p:nvPr>
            </p:nvGraphicFramePr>
            <p:xfrm>
              <a:off x="882652" y="3136900"/>
              <a:ext cx="841248" cy="472603"/>
            </p:xfrm>
            <a:graphic>
              <a:graphicData uri="http://schemas.microsoft.com/office/powerpoint/2016/slidezoom">
                <pslz:sldZm>
                  <pslz:sldZmObj sldId="517" cId="3894979314">
                    <pslz:zmPr id="{757CFAB3-49C3-4C79-BD0B-5D8CCD4F6378}" returnToParent="0" imageType="cover" transitionDur="1000">
                      <p166:blipFill xmlns:p166="http://schemas.microsoft.com/office/powerpoint/2016/6/main">
                        <a:blip r:embed="rId25"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72603"/>
                        </a:xfrm>
                        <a:prstGeom prst="rect">
                          <a:avLst/>
                        </a:prstGeom>
                      </p166:spPr>
                    </pslz:zmPr>
                  </pslz:sldZmObj>
                </pslz:sldZm>
              </a:graphicData>
            </a:graphic>
          </p:graphicFrame>
        </mc:Choice>
        <mc:Fallback xmlns="">
          <p:pic>
            <p:nvPicPr>
              <p:cNvPr id="27" name="Slide Zoom 26">
                <a:extLst>
                  <a:ext uri="{FF2B5EF4-FFF2-40B4-BE49-F238E27FC236}">
                    <a16:creationId xmlns:a16="http://schemas.microsoft.com/office/drawing/2014/main" id="{EE1CE255-1BB3-2870-7846-9A19EFD3410A}"/>
                  </a:ext>
                </a:extLst>
              </p:cNvPr>
              <p:cNvPicPr>
                <a:picLocks noGrp="1" noRot="1" noChangeAspect="1" noMove="1" noResize="1" noEditPoints="1" noAdjustHandles="1" noChangeArrowheads="1" noChangeShapeType="1"/>
              </p:cNvPicPr>
              <p:nvPr/>
            </p:nvPicPr>
            <p:blipFill>
              <a:blip r:embed="rId26">
                <a:extLst>
                  <a:ext uri="{28A0092B-C50C-407E-A947-70E740481C1C}">
                    <a14:useLocalDpi xmlns:a14="http://schemas.microsoft.com/office/drawing/2010/main" val="0"/>
                  </a:ext>
                </a:extLst>
              </a:blip>
              <a:stretch>
                <a:fillRect/>
              </a:stretch>
            </p:blipFill>
            <p:spPr>
              <a:xfrm>
                <a:off x="882652" y="3136900"/>
                <a:ext cx="841248" cy="472603"/>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D8C1C0F3-6774-7497-6DE5-DC7BB9B5A438}"/>
                  </a:ext>
                </a:extLst>
              </p:cNvPr>
              <p:cNvGraphicFramePr>
                <a:graphicFrameLocks noChangeAspect="1"/>
              </p:cNvGraphicFramePr>
              <p:nvPr>
                <p:extLst>
                  <p:ext uri="{D42A27DB-BD31-4B8C-83A1-F6EECF244321}">
                    <p14:modId xmlns:p14="http://schemas.microsoft.com/office/powerpoint/2010/main" val="1407231786"/>
                  </p:ext>
                </p:extLst>
              </p:nvPr>
            </p:nvGraphicFramePr>
            <p:xfrm>
              <a:off x="2355225" y="3136900"/>
              <a:ext cx="841248" cy="472604"/>
            </p:xfrm>
            <a:graphic>
              <a:graphicData uri="http://schemas.microsoft.com/office/powerpoint/2016/slidezoom">
                <pslz:sldZm>
                  <pslz:sldZmObj sldId="518" cId="2170946833">
                    <pslz:zmPr id="{4EEA031B-A875-4F97-8C67-31116EAE7FC4}" returnToParent="0" imageType="cover" transitionDur="1000">
                      <p166:blipFill xmlns:p166="http://schemas.microsoft.com/office/powerpoint/2016/6/main">
                        <a:blip r:embed="rId27"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72604"/>
                        </a:xfrm>
                        <a:prstGeom prst="rect">
                          <a:avLst/>
                        </a:prstGeom>
                      </p166:spPr>
                    </pslz:zmPr>
                  </pslz:sldZmObj>
                </pslz:sldZm>
              </a:graphicData>
            </a:graphic>
          </p:graphicFrame>
        </mc:Choice>
        <mc:Fallback xmlns="">
          <p:pic>
            <p:nvPicPr>
              <p:cNvPr id="29" name="Slide Zoom 28">
                <a:extLst>
                  <a:ext uri="{FF2B5EF4-FFF2-40B4-BE49-F238E27FC236}">
                    <a16:creationId xmlns:a16="http://schemas.microsoft.com/office/drawing/2014/main" id="{D8C1C0F3-6774-7497-6DE5-DC7BB9B5A438}"/>
                  </a:ext>
                </a:extLst>
              </p:cNvPr>
              <p:cNvPicPr>
                <a:picLocks noGrp="1" noRot="1" noChangeAspect="1" noMove="1" noResize="1" noEditPoints="1" noAdjustHandles="1" noChangeArrowheads="1" noChangeShapeType="1"/>
              </p:cNvPicPr>
              <p:nvPr/>
            </p:nvPicPr>
            <p:blipFill>
              <a:blip r:embed="rId28">
                <a:extLst>
                  <a:ext uri="{28A0092B-C50C-407E-A947-70E740481C1C}">
                    <a14:useLocalDpi xmlns:a14="http://schemas.microsoft.com/office/drawing/2010/main" val="0"/>
                  </a:ext>
                </a:extLst>
              </a:blip>
              <a:stretch>
                <a:fillRect/>
              </a:stretch>
            </p:blipFill>
            <p:spPr>
              <a:xfrm>
                <a:off x="2355225" y="3136900"/>
                <a:ext cx="841248" cy="472604"/>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31" name="Slide Zoom 30">
                <a:extLst>
                  <a:ext uri="{FF2B5EF4-FFF2-40B4-BE49-F238E27FC236}">
                    <a16:creationId xmlns:a16="http://schemas.microsoft.com/office/drawing/2014/main" id="{CE52000A-151C-5E28-DA9E-714E6B658281}"/>
                  </a:ext>
                </a:extLst>
              </p:cNvPr>
              <p:cNvGraphicFramePr>
                <a:graphicFrameLocks noChangeAspect="1"/>
              </p:cNvGraphicFramePr>
              <p:nvPr>
                <p:extLst>
                  <p:ext uri="{D42A27DB-BD31-4B8C-83A1-F6EECF244321}">
                    <p14:modId xmlns:p14="http://schemas.microsoft.com/office/powerpoint/2010/main" val="3857831523"/>
                  </p:ext>
                </p:extLst>
              </p:nvPr>
            </p:nvGraphicFramePr>
            <p:xfrm>
              <a:off x="3714982" y="3136900"/>
              <a:ext cx="841248" cy="479858"/>
            </p:xfrm>
            <a:graphic>
              <a:graphicData uri="http://schemas.microsoft.com/office/powerpoint/2016/slidezoom">
                <pslz:sldZm>
                  <pslz:sldZmObj sldId="519" cId="398054420">
                    <pslz:zmPr id="{2A698A68-4EA1-4F4D-A46C-92B107DD030D}" returnToParent="0" imageType="cover" transitionDur="1000">
                      <p166:blipFill xmlns:p166="http://schemas.microsoft.com/office/powerpoint/2016/6/main">
                        <a:blip r:embed="rId29"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79858"/>
                        </a:xfrm>
                        <a:prstGeom prst="rect">
                          <a:avLst/>
                        </a:prstGeom>
                      </p166:spPr>
                    </pslz:zmPr>
                  </pslz:sldZmObj>
                </pslz:sldZm>
              </a:graphicData>
            </a:graphic>
          </p:graphicFrame>
        </mc:Choice>
        <mc:Fallback xmlns="">
          <p:pic>
            <p:nvPicPr>
              <p:cNvPr id="31" name="Slide Zoom 30">
                <a:extLst>
                  <a:ext uri="{FF2B5EF4-FFF2-40B4-BE49-F238E27FC236}">
                    <a16:creationId xmlns:a16="http://schemas.microsoft.com/office/drawing/2014/main" id="{CE52000A-151C-5E28-DA9E-714E6B658281}"/>
                  </a:ext>
                </a:extLst>
              </p:cNvPr>
              <p:cNvPicPr>
                <a:picLocks noGrp="1" noRot="1" noChangeAspect="1" noMove="1" noResize="1" noEditPoints="1" noAdjustHandles="1" noChangeArrowheads="1" noChangeShapeType="1"/>
              </p:cNvPicPr>
              <p:nvPr/>
            </p:nvPicPr>
            <p:blipFill>
              <a:blip r:embed="rId30">
                <a:extLst>
                  <a:ext uri="{28A0092B-C50C-407E-A947-70E740481C1C}">
                    <a14:useLocalDpi xmlns:a14="http://schemas.microsoft.com/office/drawing/2010/main" val="0"/>
                  </a:ext>
                </a:extLst>
              </a:blip>
              <a:stretch>
                <a:fillRect/>
              </a:stretch>
            </p:blipFill>
            <p:spPr>
              <a:xfrm>
                <a:off x="3714982" y="3136900"/>
                <a:ext cx="841248" cy="479858"/>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33" name="Slide Zoom 32">
                <a:extLst>
                  <a:ext uri="{FF2B5EF4-FFF2-40B4-BE49-F238E27FC236}">
                    <a16:creationId xmlns:a16="http://schemas.microsoft.com/office/drawing/2014/main" id="{AA8EADF2-71A2-615F-0C27-F8CB8272C723}"/>
                  </a:ext>
                </a:extLst>
              </p:cNvPr>
              <p:cNvGraphicFramePr>
                <a:graphicFrameLocks noChangeAspect="1"/>
              </p:cNvGraphicFramePr>
              <p:nvPr>
                <p:extLst>
                  <p:ext uri="{D42A27DB-BD31-4B8C-83A1-F6EECF244321}">
                    <p14:modId xmlns:p14="http://schemas.microsoft.com/office/powerpoint/2010/main" val="4072119492"/>
                  </p:ext>
                </p:extLst>
              </p:nvPr>
            </p:nvGraphicFramePr>
            <p:xfrm>
              <a:off x="4994402" y="3136900"/>
              <a:ext cx="841248" cy="460667"/>
            </p:xfrm>
            <a:graphic>
              <a:graphicData uri="http://schemas.microsoft.com/office/powerpoint/2016/slidezoom">
                <pslz:sldZm>
                  <pslz:sldZmObj sldId="520" cId="3559656681">
                    <pslz:zmPr id="{8651CA73-27DD-43CC-9FA9-648F6D370CA2}" returnToParent="0" imageType="cover" transitionDur="1000">
                      <p166:blipFill xmlns:p166="http://schemas.microsoft.com/office/powerpoint/2016/6/main">
                        <a:blip r:embed="rId31"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7"/>
                        </a:xfrm>
                        <a:prstGeom prst="rect">
                          <a:avLst/>
                        </a:prstGeom>
                      </p166:spPr>
                    </pslz:zmPr>
                  </pslz:sldZmObj>
                </pslz:sldZm>
              </a:graphicData>
            </a:graphic>
          </p:graphicFrame>
        </mc:Choice>
        <mc:Fallback xmlns="">
          <p:pic>
            <p:nvPicPr>
              <p:cNvPr id="33" name="Slide Zoom 32">
                <a:extLst>
                  <a:ext uri="{FF2B5EF4-FFF2-40B4-BE49-F238E27FC236}">
                    <a16:creationId xmlns:a16="http://schemas.microsoft.com/office/drawing/2014/main" id="{AA8EADF2-71A2-615F-0C27-F8CB8272C723}"/>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994402" y="3136900"/>
                <a:ext cx="841248" cy="46066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35" name="Slide Zoom 34">
                <a:extLst>
                  <a:ext uri="{FF2B5EF4-FFF2-40B4-BE49-F238E27FC236}">
                    <a16:creationId xmlns:a16="http://schemas.microsoft.com/office/drawing/2014/main" id="{02C1F04C-D6B7-5BB0-0337-180F14A9AAF7}"/>
                  </a:ext>
                </a:extLst>
              </p:cNvPr>
              <p:cNvGraphicFramePr>
                <a:graphicFrameLocks noChangeAspect="1"/>
              </p:cNvGraphicFramePr>
              <p:nvPr>
                <p:extLst>
                  <p:ext uri="{D42A27DB-BD31-4B8C-83A1-F6EECF244321}">
                    <p14:modId xmlns:p14="http://schemas.microsoft.com/office/powerpoint/2010/main" val="1322857670"/>
                  </p:ext>
                </p:extLst>
              </p:nvPr>
            </p:nvGraphicFramePr>
            <p:xfrm>
              <a:off x="6268960" y="3136900"/>
              <a:ext cx="841248" cy="460667"/>
            </p:xfrm>
            <a:graphic>
              <a:graphicData uri="http://schemas.microsoft.com/office/powerpoint/2016/slidezoom">
                <pslz:sldZm>
                  <pslz:sldZmObj sldId="521" cId="3971950060">
                    <pslz:zmPr id="{A3DD586C-0D06-4708-BA69-F293791ECDF4}" returnToParent="0" imageType="cover" transitionDur="1000">
                      <p166:blipFill xmlns:p166="http://schemas.microsoft.com/office/powerpoint/2016/6/main">
                        <a:blip r:embed="rId33"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7"/>
                        </a:xfrm>
                        <a:prstGeom prst="rect">
                          <a:avLst/>
                        </a:prstGeom>
                      </p166:spPr>
                    </pslz:zmPr>
                  </pslz:sldZmObj>
                </pslz:sldZm>
              </a:graphicData>
            </a:graphic>
          </p:graphicFrame>
        </mc:Choice>
        <mc:Fallback xmlns="">
          <p:pic>
            <p:nvPicPr>
              <p:cNvPr id="35" name="Slide Zoom 34">
                <a:extLst>
                  <a:ext uri="{FF2B5EF4-FFF2-40B4-BE49-F238E27FC236}">
                    <a16:creationId xmlns:a16="http://schemas.microsoft.com/office/drawing/2014/main" id="{02C1F04C-D6B7-5BB0-0337-180F14A9AAF7}"/>
                  </a:ext>
                </a:extLst>
              </p:cNvPr>
              <p:cNvPicPr>
                <a:picLocks noGrp="1" noRot="1" noChangeAspect="1" noMove="1" noResize="1" noEditPoints="1" noAdjustHandles="1" noChangeArrowheads="1" noChangeShapeType="1"/>
              </p:cNvPicPr>
              <p:nvPr/>
            </p:nvPicPr>
            <p:blipFill>
              <a:blip r:embed="rId34">
                <a:extLst>
                  <a:ext uri="{28A0092B-C50C-407E-A947-70E740481C1C}">
                    <a14:useLocalDpi xmlns:a14="http://schemas.microsoft.com/office/drawing/2010/main" val="0"/>
                  </a:ext>
                </a:extLst>
              </a:blip>
              <a:stretch>
                <a:fillRect/>
              </a:stretch>
            </p:blipFill>
            <p:spPr>
              <a:xfrm>
                <a:off x="6268960" y="3136900"/>
                <a:ext cx="841248" cy="46066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37" name="Slide Zoom 36">
                <a:extLst>
                  <a:ext uri="{FF2B5EF4-FFF2-40B4-BE49-F238E27FC236}">
                    <a16:creationId xmlns:a16="http://schemas.microsoft.com/office/drawing/2014/main" id="{07F75753-5692-F39E-0253-DA5F91999335}"/>
                  </a:ext>
                </a:extLst>
              </p:cNvPr>
              <p:cNvGraphicFramePr>
                <a:graphicFrameLocks noChangeAspect="1"/>
              </p:cNvGraphicFramePr>
              <p:nvPr>
                <p:extLst>
                  <p:ext uri="{D42A27DB-BD31-4B8C-83A1-F6EECF244321}">
                    <p14:modId xmlns:p14="http://schemas.microsoft.com/office/powerpoint/2010/main" val="2587233347"/>
                  </p:ext>
                </p:extLst>
              </p:nvPr>
            </p:nvGraphicFramePr>
            <p:xfrm>
              <a:off x="919084" y="3938747"/>
              <a:ext cx="841248" cy="479857"/>
            </p:xfrm>
            <a:graphic>
              <a:graphicData uri="http://schemas.microsoft.com/office/powerpoint/2016/slidezoom">
                <pslz:sldZm>
                  <pslz:sldZmObj sldId="522" cId="2224401753">
                    <pslz:zmPr id="{BE5C3140-DA2B-4C32-8B9A-F0C8F93C3BBA}" returnToParent="0" imageType="cover" transitionDur="1000">
                      <p166:blipFill xmlns:p166="http://schemas.microsoft.com/office/powerpoint/2016/6/main">
                        <a:blip r:embed="rId35"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79857"/>
                        </a:xfrm>
                        <a:prstGeom prst="rect">
                          <a:avLst/>
                        </a:prstGeom>
                      </p166:spPr>
                    </pslz:zmPr>
                  </pslz:sldZmObj>
                </pslz:sldZm>
              </a:graphicData>
            </a:graphic>
          </p:graphicFrame>
        </mc:Choice>
        <mc:Fallback xmlns="">
          <p:pic>
            <p:nvPicPr>
              <p:cNvPr id="37" name="Slide Zoom 36">
                <a:extLst>
                  <a:ext uri="{FF2B5EF4-FFF2-40B4-BE49-F238E27FC236}">
                    <a16:creationId xmlns:a16="http://schemas.microsoft.com/office/drawing/2014/main" id="{07F75753-5692-F39E-0253-DA5F91999335}"/>
                  </a:ext>
                </a:extLst>
              </p:cNvPr>
              <p:cNvPicPr>
                <a:picLocks noGrp="1" noRot="1" noChangeAspect="1" noMove="1" noResize="1" noEditPoints="1" noAdjustHandles="1" noChangeArrowheads="1" noChangeShapeType="1"/>
              </p:cNvPicPr>
              <p:nvPr/>
            </p:nvPicPr>
            <p:blipFill>
              <a:blip r:embed="rId36">
                <a:extLst>
                  <a:ext uri="{28A0092B-C50C-407E-A947-70E740481C1C}">
                    <a14:useLocalDpi xmlns:a14="http://schemas.microsoft.com/office/drawing/2010/main" val="0"/>
                  </a:ext>
                </a:extLst>
              </a:blip>
              <a:stretch>
                <a:fillRect/>
              </a:stretch>
            </p:blipFill>
            <p:spPr>
              <a:xfrm>
                <a:off x="919084" y="3938747"/>
                <a:ext cx="841248" cy="47985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39" name="Slide Zoom 38">
                <a:extLst>
                  <a:ext uri="{FF2B5EF4-FFF2-40B4-BE49-F238E27FC236}">
                    <a16:creationId xmlns:a16="http://schemas.microsoft.com/office/drawing/2014/main" id="{A3B7EB52-173B-42EA-19D0-0D48F1C82544}"/>
                  </a:ext>
                </a:extLst>
              </p:cNvPr>
              <p:cNvGraphicFramePr>
                <a:graphicFrameLocks noChangeAspect="1"/>
              </p:cNvGraphicFramePr>
              <p:nvPr>
                <p:extLst>
                  <p:ext uri="{D42A27DB-BD31-4B8C-83A1-F6EECF244321}">
                    <p14:modId xmlns:p14="http://schemas.microsoft.com/office/powerpoint/2010/main" val="2296567487"/>
                  </p:ext>
                </p:extLst>
              </p:nvPr>
            </p:nvGraphicFramePr>
            <p:xfrm>
              <a:off x="2393326" y="3938828"/>
              <a:ext cx="841248" cy="460668"/>
            </p:xfrm>
            <a:graphic>
              <a:graphicData uri="http://schemas.microsoft.com/office/powerpoint/2016/slidezoom">
                <pslz:sldZm>
                  <pslz:sldZmObj sldId="523" cId="2246160579">
                    <pslz:zmPr id="{195F2500-6582-426B-BF06-3E363E52BC0A}" returnToParent="0" imageType="cover" transitionDur="1000">
                      <p166:blipFill xmlns:p166="http://schemas.microsoft.com/office/powerpoint/2016/6/main">
                        <a:blip r:embed="rId37"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8"/>
                        </a:xfrm>
                        <a:prstGeom prst="rect">
                          <a:avLst/>
                        </a:prstGeom>
                      </p166:spPr>
                    </pslz:zmPr>
                  </pslz:sldZmObj>
                </pslz:sldZm>
              </a:graphicData>
            </a:graphic>
          </p:graphicFrame>
        </mc:Choice>
        <mc:Fallback xmlns="">
          <p:pic>
            <p:nvPicPr>
              <p:cNvPr id="39" name="Slide Zoom 38">
                <a:extLst>
                  <a:ext uri="{FF2B5EF4-FFF2-40B4-BE49-F238E27FC236}">
                    <a16:creationId xmlns:a16="http://schemas.microsoft.com/office/drawing/2014/main" id="{A3B7EB52-173B-42EA-19D0-0D48F1C82544}"/>
                  </a:ext>
                </a:extLst>
              </p:cNvPr>
              <p:cNvPicPr>
                <a:picLocks noGrp="1" noRot="1" noChangeAspect="1" noMove="1" noResize="1" noEditPoints="1" noAdjustHandles="1" noChangeArrowheads="1" noChangeShapeType="1"/>
              </p:cNvPicPr>
              <p:nvPr/>
            </p:nvPicPr>
            <p:blipFill>
              <a:blip r:embed="rId38">
                <a:extLst>
                  <a:ext uri="{28A0092B-C50C-407E-A947-70E740481C1C}">
                    <a14:useLocalDpi xmlns:a14="http://schemas.microsoft.com/office/drawing/2010/main" val="0"/>
                  </a:ext>
                </a:extLst>
              </a:blip>
              <a:stretch>
                <a:fillRect/>
              </a:stretch>
            </p:blipFill>
            <p:spPr>
              <a:xfrm>
                <a:off x="2393326" y="3938828"/>
                <a:ext cx="841248" cy="460668"/>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41" name="Slide Zoom 40">
                <a:extLst>
                  <a:ext uri="{FF2B5EF4-FFF2-40B4-BE49-F238E27FC236}">
                    <a16:creationId xmlns:a16="http://schemas.microsoft.com/office/drawing/2014/main" id="{3A4B0DC7-490E-EF0F-450C-94F9AC4759B1}"/>
                  </a:ext>
                </a:extLst>
              </p:cNvPr>
              <p:cNvGraphicFramePr>
                <a:graphicFrameLocks noChangeAspect="1"/>
              </p:cNvGraphicFramePr>
              <p:nvPr>
                <p:extLst>
                  <p:ext uri="{D42A27DB-BD31-4B8C-83A1-F6EECF244321}">
                    <p14:modId xmlns:p14="http://schemas.microsoft.com/office/powerpoint/2010/main" val="2135720325"/>
                  </p:ext>
                </p:extLst>
              </p:nvPr>
            </p:nvGraphicFramePr>
            <p:xfrm>
              <a:off x="3816350" y="3938829"/>
              <a:ext cx="841248" cy="460667"/>
            </p:xfrm>
            <a:graphic>
              <a:graphicData uri="http://schemas.microsoft.com/office/powerpoint/2016/slidezoom">
                <pslz:sldZm>
                  <pslz:sldZmObj sldId="524" cId="4216020643">
                    <pslz:zmPr id="{BBE9108E-EF87-4D0B-AE58-F3A455E4175F}" returnToParent="0" imageType="cover" transitionDur="1000">
                      <p166:blipFill xmlns:p166="http://schemas.microsoft.com/office/powerpoint/2016/6/main">
                        <a:blip r:embed="rId39"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7"/>
                        </a:xfrm>
                        <a:prstGeom prst="rect">
                          <a:avLst/>
                        </a:prstGeom>
                      </p166:spPr>
                    </pslz:zmPr>
                  </pslz:sldZmObj>
                </pslz:sldZm>
              </a:graphicData>
            </a:graphic>
          </p:graphicFrame>
        </mc:Choice>
        <mc:Fallback xmlns="">
          <p:pic>
            <p:nvPicPr>
              <p:cNvPr id="41" name="Slide Zoom 40">
                <a:extLst>
                  <a:ext uri="{FF2B5EF4-FFF2-40B4-BE49-F238E27FC236}">
                    <a16:creationId xmlns:a16="http://schemas.microsoft.com/office/drawing/2014/main" id="{3A4B0DC7-490E-EF0F-450C-94F9AC4759B1}"/>
                  </a:ext>
                </a:extLst>
              </p:cNvPr>
              <p:cNvPicPr>
                <a:picLocks noGrp="1" noRot="1" noChangeAspect="1" noMove="1" noResize="1" noEditPoints="1" noAdjustHandles="1" noChangeArrowheads="1" noChangeShapeType="1"/>
              </p:cNvPicPr>
              <p:nvPr/>
            </p:nvPicPr>
            <p:blipFill>
              <a:blip r:embed="rId40">
                <a:extLst>
                  <a:ext uri="{28A0092B-C50C-407E-A947-70E740481C1C}">
                    <a14:useLocalDpi xmlns:a14="http://schemas.microsoft.com/office/drawing/2010/main" val="0"/>
                  </a:ext>
                </a:extLst>
              </a:blip>
              <a:stretch>
                <a:fillRect/>
              </a:stretch>
            </p:blipFill>
            <p:spPr>
              <a:xfrm>
                <a:off x="3816350" y="3938829"/>
                <a:ext cx="841248" cy="46066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43" name="Slide Zoom 42">
                <a:extLst>
                  <a:ext uri="{FF2B5EF4-FFF2-40B4-BE49-F238E27FC236}">
                    <a16:creationId xmlns:a16="http://schemas.microsoft.com/office/drawing/2014/main" id="{C4B37FCD-12D3-A82A-B725-0D2F46431312}"/>
                  </a:ext>
                </a:extLst>
              </p:cNvPr>
              <p:cNvGraphicFramePr>
                <a:graphicFrameLocks noChangeAspect="1"/>
              </p:cNvGraphicFramePr>
              <p:nvPr>
                <p:extLst>
                  <p:ext uri="{D42A27DB-BD31-4B8C-83A1-F6EECF244321}">
                    <p14:modId xmlns:p14="http://schemas.microsoft.com/office/powerpoint/2010/main" val="2132738769"/>
                  </p:ext>
                </p:extLst>
              </p:nvPr>
            </p:nvGraphicFramePr>
            <p:xfrm>
              <a:off x="5032502" y="3938829"/>
              <a:ext cx="841248" cy="460667"/>
            </p:xfrm>
            <a:graphic>
              <a:graphicData uri="http://schemas.microsoft.com/office/powerpoint/2016/slidezoom">
                <pslz:sldZm>
                  <pslz:sldZmObj sldId="525" cId="1363156403">
                    <pslz:zmPr id="{5A014DFA-8531-46BE-A87E-0F52F52FB356}" returnToParent="0" imageType="cover" transitionDur="1000">
                      <p166:blipFill xmlns:p166="http://schemas.microsoft.com/office/powerpoint/2016/6/main">
                        <a:blip r:embed="rId41"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7"/>
                        </a:xfrm>
                        <a:prstGeom prst="rect">
                          <a:avLst/>
                        </a:prstGeom>
                      </p166:spPr>
                    </pslz:zmPr>
                  </pslz:sldZmObj>
                </pslz:sldZm>
              </a:graphicData>
            </a:graphic>
          </p:graphicFrame>
        </mc:Choice>
        <mc:Fallback xmlns="">
          <p:pic>
            <p:nvPicPr>
              <p:cNvPr id="43" name="Slide Zoom 42">
                <a:extLst>
                  <a:ext uri="{FF2B5EF4-FFF2-40B4-BE49-F238E27FC236}">
                    <a16:creationId xmlns:a16="http://schemas.microsoft.com/office/drawing/2014/main" id="{C4B37FCD-12D3-A82A-B725-0D2F46431312}"/>
                  </a:ext>
                </a:extLst>
              </p:cNvPr>
              <p:cNvPicPr>
                <a:picLocks noGrp="1" noRot="1" noChangeAspect="1" noMove="1" noResize="1" noEditPoints="1" noAdjustHandles="1" noChangeArrowheads="1" noChangeShapeType="1"/>
              </p:cNvPicPr>
              <p:nvPr/>
            </p:nvPicPr>
            <p:blipFill>
              <a:blip r:embed="rId42">
                <a:extLst>
                  <a:ext uri="{28A0092B-C50C-407E-A947-70E740481C1C}">
                    <a14:useLocalDpi xmlns:a14="http://schemas.microsoft.com/office/drawing/2010/main" val="0"/>
                  </a:ext>
                </a:extLst>
              </a:blip>
              <a:stretch>
                <a:fillRect/>
              </a:stretch>
            </p:blipFill>
            <p:spPr>
              <a:xfrm>
                <a:off x="5032502" y="3938829"/>
                <a:ext cx="841248" cy="46066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45" name="Slide Zoom 44">
                <a:extLst>
                  <a:ext uri="{FF2B5EF4-FFF2-40B4-BE49-F238E27FC236}">
                    <a16:creationId xmlns:a16="http://schemas.microsoft.com/office/drawing/2014/main" id="{A5103EEF-0856-5E3F-D100-B8E405273C5D}"/>
                  </a:ext>
                </a:extLst>
              </p:cNvPr>
              <p:cNvGraphicFramePr>
                <a:graphicFrameLocks noChangeAspect="1"/>
              </p:cNvGraphicFramePr>
              <p:nvPr>
                <p:extLst>
                  <p:ext uri="{D42A27DB-BD31-4B8C-83A1-F6EECF244321}">
                    <p14:modId xmlns:p14="http://schemas.microsoft.com/office/powerpoint/2010/main" val="2094043036"/>
                  </p:ext>
                </p:extLst>
              </p:nvPr>
            </p:nvGraphicFramePr>
            <p:xfrm>
              <a:off x="6238227" y="3938829"/>
              <a:ext cx="841248" cy="460667"/>
            </p:xfrm>
            <a:graphic>
              <a:graphicData uri="http://schemas.microsoft.com/office/powerpoint/2016/slidezoom">
                <pslz:sldZm>
                  <pslz:sldZmObj sldId="526" cId="3042984501">
                    <pslz:zmPr id="{98E7FAD3-BC97-40EF-A05B-BE6B8E96CAAB}" returnToParent="0" imageType="cover" transitionDur="1000">
                      <p166:blipFill xmlns:p166="http://schemas.microsoft.com/office/powerpoint/2016/6/main">
                        <a:blip r:embed="rId43"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7"/>
                        </a:xfrm>
                        <a:prstGeom prst="rect">
                          <a:avLst/>
                        </a:prstGeom>
                      </p166:spPr>
                    </pslz:zmPr>
                  </pslz:sldZmObj>
                </pslz:sldZm>
              </a:graphicData>
            </a:graphic>
          </p:graphicFrame>
        </mc:Choice>
        <mc:Fallback xmlns="">
          <p:pic>
            <p:nvPicPr>
              <p:cNvPr id="45" name="Slide Zoom 44">
                <a:extLst>
                  <a:ext uri="{FF2B5EF4-FFF2-40B4-BE49-F238E27FC236}">
                    <a16:creationId xmlns:a16="http://schemas.microsoft.com/office/drawing/2014/main" id="{A5103EEF-0856-5E3F-D100-B8E405273C5D}"/>
                  </a:ext>
                </a:extLst>
              </p:cNvPr>
              <p:cNvPicPr>
                <a:picLocks noGrp="1" noRot="1" noChangeAspect="1" noMove="1" noResize="1" noEditPoints="1" noAdjustHandles="1" noChangeArrowheads="1" noChangeShapeType="1"/>
              </p:cNvPicPr>
              <p:nvPr/>
            </p:nvPicPr>
            <p:blipFill>
              <a:blip r:embed="rId44">
                <a:extLst>
                  <a:ext uri="{28A0092B-C50C-407E-A947-70E740481C1C}">
                    <a14:useLocalDpi xmlns:a14="http://schemas.microsoft.com/office/drawing/2010/main" val="0"/>
                  </a:ext>
                </a:extLst>
              </a:blip>
              <a:stretch>
                <a:fillRect/>
              </a:stretch>
            </p:blipFill>
            <p:spPr>
              <a:xfrm>
                <a:off x="6238227" y="3938829"/>
                <a:ext cx="841248" cy="46066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47" name="Slide Zoom 46">
                <a:extLst>
                  <a:ext uri="{FF2B5EF4-FFF2-40B4-BE49-F238E27FC236}">
                    <a16:creationId xmlns:a16="http://schemas.microsoft.com/office/drawing/2014/main" id="{13BAF235-670E-D5C6-E38A-7F898B7C6DB1}"/>
                  </a:ext>
                </a:extLst>
              </p:cNvPr>
              <p:cNvGraphicFramePr>
                <a:graphicFrameLocks noChangeAspect="1"/>
              </p:cNvGraphicFramePr>
              <p:nvPr>
                <p:extLst>
                  <p:ext uri="{D42A27DB-BD31-4B8C-83A1-F6EECF244321}">
                    <p14:modId xmlns:p14="http://schemas.microsoft.com/office/powerpoint/2010/main" val="898152615"/>
                  </p:ext>
                </p:extLst>
              </p:nvPr>
            </p:nvGraphicFramePr>
            <p:xfrm>
              <a:off x="882650" y="4738759"/>
              <a:ext cx="841248" cy="1190472"/>
            </p:xfrm>
            <a:graphic>
              <a:graphicData uri="http://schemas.microsoft.com/office/powerpoint/2016/slidezoom">
                <pslz:sldZm>
                  <pslz:sldZmObj sldId="527" cId="2085068297">
                    <pslz:zmPr id="{923B8F4F-01F8-4AE5-83D1-A0F6B523FD7B}" returnToParent="0" transitionDur="1000">
                      <p166:blipFill xmlns:p166="http://schemas.microsoft.com/office/powerpoint/2016/6/main">
                        <a:blip r:embed="rId45"/>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xmlns="">
          <p:pic>
            <p:nvPicPr>
              <p:cNvPr id="47" name="Slide Zoom 46">
                <a:extLst>
                  <a:ext uri="{FF2B5EF4-FFF2-40B4-BE49-F238E27FC236}">
                    <a16:creationId xmlns:a16="http://schemas.microsoft.com/office/drawing/2014/main" id="{13BAF235-670E-D5C6-E38A-7F898B7C6DB1}"/>
                  </a:ext>
                </a:extLst>
              </p:cNvPr>
              <p:cNvPicPr>
                <a:picLocks noGrp="1" noRot="1" noChangeAspect="1" noMove="1" noResize="1" noEditPoints="1" noAdjustHandles="1" noChangeArrowheads="1" noChangeShapeType="1"/>
              </p:cNvPicPr>
              <p:nvPr/>
            </p:nvPicPr>
            <p:blipFill>
              <a:blip r:embed="rId46"/>
              <a:stretch>
                <a:fillRect/>
              </a:stretch>
            </p:blipFill>
            <p:spPr>
              <a:xfrm>
                <a:off x="882650" y="4738759"/>
                <a:ext cx="841248" cy="119047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49" name="Slide Zoom 48">
                <a:extLst>
                  <a:ext uri="{FF2B5EF4-FFF2-40B4-BE49-F238E27FC236}">
                    <a16:creationId xmlns:a16="http://schemas.microsoft.com/office/drawing/2014/main" id="{EA1C77EA-4FA0-0D71-6E7D-327CDE29F8DB}"/>
                  </a:ext>
                </a:extLst>
              </p:cNvPr>
              <p:cNvGraphicFramePr>
                <a:graphicFrameLocks noChangeAspect="1"/>
              </p:cNvGraphicFramePr>
              <p:nvPr>
                <p:extLst>
                  <p:ext uri="{D42A27DB-BD31-4B8C-83A1-F6EECF244321}">
                    <p14:modId xmlns:p14="http://schemas.microsoft.com/office/powerpoint/2010/main" val="2927513129"/>
                  </p:ext>
                </p:extLst>
              </p:nvPr>
            </p:nvGraphicFramePr>
            <p:xfrm>
              <a:off x="2338705" y="4738759"/>
              <a:ext cx="841248" cy="1190471"/>
            </p:xfrm>
            <a:graphic>
              <a:graphicData uri="http://schemas.microsoft.com/office/powerpoint/2016/slidezoom">
                <pslz:sldZm>
                  <pslz:sldZmObj sldId="528" cId="591344074">
                    <pslz:zmPr id="{F2FBEBE2-C840-4AA6-83B9-A10EB5CB1017}" returnToParent="0" transitionDur="1000">
                      <p166:blipFill xmlns:p166="http://schemas.microsoft.com/office/powerpoint/2016/6/main">
                        <a:blip r:embed="rId47"/>
                        <a:stretch>
                          <a:fillRect/>
                        </a:stretch>
                      </p166:blipFill>
                      <p166:spPr xmlns:p166="http://schemas.microsoft.com/office/powerpoint/2016/6/main">
                        <a:xfrm>
                          <a:off x="0" y="0"/>
                          <a:ext cx="841248" cy="1190471"/>
                        </a:xfrm>
                        <a:prstGeom prst="rect">
                          <a:avLst/>
                        </a:prstGeom>
                      </p166:spPr>
                    </pslz:zmPr>
                  </pslz:sldZmObj>
                </pslz:sldZm>
              </a:graphicData>
            </a:graphic>
          </p:graphicFrame>
        </mc:Choice>
        <mc:Fallback xmlns="">
          <p:pic>
            <p:nvPicPr>
              <p:cNvPr id="49" name="Slide Zoom 48">
                <a:extLst>
                  <a:ext uri="{FF2B5EF4-FFF2-40B4-BE49-F238E27FC236}">
                    <a16:creationId xmlns:a16="http://schemas.microsoft.com/office/drawing/2014/main" id="{EA1C77EA-4FA0-0D71-6E7D-327CDE29F8DB}"/>
                  </a:ext>
                </a:extLst>
              </p:cNvPr>
              <p:cNvPicPr>
                <a:picLocks noGrp="1" noRot="1" noChangeAspect="1" noMove="1" noResize="1" noEditPoints="1" noAdjustHandles="1" noChangeArrowheads="1" noChangeShapeType="1"/>
              </p:cNvPicPr>
              <p:nvPr/>
            </p:nvPicPr>
            <p:blipFill>
              <a:blip r:embed="rId48"/>
              <a:stretch>
                <a:fillRect/>
              </a:stretch>
            </p:blipFill>
            <p:spPr>
              <a:xfrm>
                <a:off x="2338705" y="4738759"/>
                <a:ext cx="841248" cy="1190471"/>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51" name="Slide Zoom 50">
                <a:extLst>
                  <a:ext uri="{FF2B5EF4-FFF2-40B4-BE49-F238E27FC236}">
                    <a16:creationId xmlns:a16="http://schemas.microsoft.com/office/drawing/2014/main" id="{712DE377-1CE4-C564-64E0-C356507127AA}"/>
                  </a:ext>
                </a:extLst>
              </p:cNvPr>
              <p:cNvGraphicFramePr>
                <a:graphicFrameLocks noChangeAspect="1"/>
              </p:cNvGraphicFramePr>
              <p:nvPr>
                <p:extLst>
                  <p:ext uri="{D42A27DB-BD31-4B8C-83A1-F6EECF244321}">
                    <p14:modId xmlns:p14="http://schemas.microsoft.com/office/powerpoint/2010/main" val="2524645408"/>
                  </p:ext>
                </p:extLst>
              </p:nvPr>
            </p:nvGraphicFramePr>
            <p:xfrm>
              <a:off x="3690514" y="4737100"/>
              <a:ext cx="841248" cy="1190471"/>
            </p:xfrm>
            <a:graphic>
              <a:graphicData uri="http://schemas.microsoft.com/office/powerpoint/2016/slidezoom">
                <pslz:sldZm>
                  <pslz:sldZmObj sldId="529" cId="77332678">
                    <pslz:zmPr id="{21020504-EF93-4C38-99D9-74280FAC7DA3}" returnToParent="0" transitionDur="1000">
                      <p166:blipFill xmlns:p166="http://schemas.microsoft.com/office/powerpoint/2016/6/main">
                        <a:blip r:embed="rId49"/>
                        <a:stretch>
                          <a:fillRect/>
                        </a:stretch>
                      </p166:blipFill>
                      <p166:spPr xmlns:p166="http://schemas.microsoft.com/office/powerpoint/2016/6/main">
                        <a:xfrm>
                          <a:off x="0" y="0"/>
                          <a:ext cx="841248" cy="1190471"/>
                        </a:xfrm>
                        <a:prstGeom prst="rect">
                          <a:avLst/>
                        </a:prstGeom>
                      </p166:spPr>
                    </pslz:zmPr>
                  </pslz:sldZmObj>
                </pslz:sldZm>
              </a:graphicData>
            </a:graphic>
          </p:graphicFrame>
        </mc:Choice>
        <mc:Fallback xmlns="">
          <p:pic>
            <p:nvPicPr>
              <p:cNvPr id="51" name="Slide Zoom 50">
                <a:extLst>
                  <a:ext uri="{FF2B5EF4-FFF2-40B4-BE49-F238E27FC236}">
                    <a16:creationId xmlns:a16="http://schemas.microsoft.com/office/drawing/2014/main" id="{712DE377-1CE4-C564-64E0-C356507127AA}"/>
                  </a:ext>
                </a:extLst>
              </p:cNvPr>
              <p:cNvPicPr>
                <a:picLocks noGrp="1" noRot="1" noChangeAspect="1" noMove="1" noResize="1" noEditPoints="1" noAdjustHandles="1" noChangeArrowheads="1" noChangeShapeType="1"/>
              </p:cNvPicPr>
              <p:nvPr/>
            </p:nvPicPr>
            <p:blipFill>
              <a:blip r:embed="rId50"/>
              <a:stretch>
                <a:fillRect/>
              </a:stretch>
            </p:blipFill>
            <p:spPr>
              <a:xfrm>
                <a:off x="3690514" y="4737100"/>
                <a:ext cx="841248" cy="1190471"/>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53" name="Slide Zoom 52">
                <a:extLst>
                  <a:ext uri="{FF2B5EF4-FFF2-40B4-BE49-F238E27FC236}">
                    <a16:creationId xmlns:a16="http://schemas.microsoft.com/office/drawing/2014/main" id="{B1C75F0B-864C-5498-BCDF-E6E5F02D7DC5}"/>
                  </a:ext>
                </a:extLst>
              </p:cNvPr>
              <p:cNvGraphicFramePr>
                <a:graphicFrameLocks noChangeAspect="1"/>
              </p:cNvGraphicFramePr>
              <p:nvPr>
                <p:extLst>
                  <p:ext uri="{D42A27DB-BD31-4B8C-83A1-F6EECF244321}">
                    <p14:modId xmlns:p14="http://schemas.microsoft.com/office/powerpoint/2010/main" val="2293039131"/>
                  </p:ext>
                </p:extLst>
              </p:nvPr>
            </p:nvGraphicFramePr>
            <p:xfrm>
              <a:off x="4974820" y="4737100"/>
              <a:ext cx="841248" cy="1190471"/>
            </p:xfrm>
            <a:graphic>
              <a:graphicData uri="http://schemas.microsoft.com/office/powerpoint/2016/slidezoom">
                <pslz:sldZm>
                  <pslz:sldZmObj sldId="530" cId="3263182761">
                    <pslz:zmPr id="{B80C9450-A525-43B6-A8D9-2D69F8E3ADFB}" returnToParent="0" transitionDur="1000">
                      <p166:blipFill xmlns:p166="http://schemas.microsoft.com/office/powerpoint/2016/6/main">
                        <a:blip r:embed="rId51"/>
                        <a:stretch>
                          <a:fillRect/>
                        </a:stretch>
                      </p166:blipFill>
                      <p166:spPr xmlns:p166="http://schemas.microsoft.com/office/powerpoint/2016/6/main">
                        <a:xfrm>
                          <a:off x="0" y="0"/>
                          <a:ext cx="841248" cy="1190471"/>
                        </a:xfrm>
                        <a:prstGeom prst="rect">
                          <a:avLst/>
                        </a:prstGeom>
                      </p166:spPr>
                    </pslz:zmPr>
                  </pslz:sldZmObj>
                </pslz:sldZm>
              </a:graphicData>
            </a:graphic>
          </p:graphicFrame>
        </mc:Choice>
        <mc:Fallback xmlns="">
          <p:pic>
            <p:nvPicPr>
              <p:cNvPr id="53" name="Slide Zoom 52">
                <a:extLst>
                  <a:ext uri="{FF2B5EF4-FFF2-40B4-BE49-F238E27FC236}">
                    <a16:creationId xmlns:a16="http://schemas.microsoft.com/office/drawing/2014/main" id="{B1C75F0B-864C-5498-BCDF-E6E5F02D7DC5}"/>
                  </a:ext>
                </a:extLst>
              </p:cNvPr>
              <p:cNvPicPr>
                <a:picLocks noGrp="1" noRot="1" noChangeAspect="1" noMove="1" noResize="1" noEditPoints="1" noAdjustHandles="1" noChangeArrowheads="1" noChangeShapeType="1"/>
              </p:cNvPicPr>
              <p:nvPr/>
            </p:nvPicPr>
            <p:blipFill>
              <a:blip r:embed="rId52"/>
              <a:stretch>
                <a:fillRect/>
              </a:stretch>
            </p:blipFill>
            <p:spPr>
              <a:xfrm>
                <a:off x="4974820" y="4737100"/>
                <a:ext cx="841248" cy="1190471"/>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55" name="Slide Zoom 54">
                <a:extLst>
                  <a:ext uri="{FF2B5EF4-FFF2-40B4-BE49-F238E27FC236}">
                    <a16:creationId xmlns:a16="http://schemas.microsoft.com/office/drawing/2014/main" id="{97419424-21BC-B1CB-E714-258CB432A3DF}"/>
                  </a:ext>
                </a:extLst>
              </p:cNvPr>
              <p:cNvGraphicFramePr>
                <a:graphicFrameLocks noChangeAspect="1"/>
              </p:cNvGraphicFramePr>
              <p:nvPr>
                <p:extLst>
                  <p:ext uri="{D42A27DB-BD31-4B8C-83A1-F6EECF244321}">
                    <p14:modId xmlns:p14="http://schemas.microsoft.com/office/powerpoint/2010/main" val="4223312823"/>
                  </p:ext>
                </p:extLst>
              </p:nvPr>
            </p:nvGraphicFramePr>
            <p:xfrm>
              <a:off x="6200126" y="4737100"/>
              <a:ext cx="841248" cy="1190473"/>
            </p:xfrm>
            <a:graphic>
              <a:graphicData uri="http://schemas.microsoft.com/office/powerpoint/2016/slidezoom">
                <pslz:sldZm>
                  <pslz:sldZmObj sldId="531" cId="2132519345">
                    <pslz:zmPr id="{54D24BFE-F143-49A1-BDF4-15DB28ABDFEE}" returnToParent="0" transitionDur="1000">
                      <p166:blipFill xmlns:p166="http://schemas.microsoft.com/office/powerpoint/2016/6/main">
                        <a:blip r:embed="rId53"/>
                        <a:stretch>
                          <a:fillRect/>
                        </a:stretch>
                      </p166:blipFill>
                      <p166:spPr xmlns:p166="http://schemas.microsoft.com/office/powerpoint/2016/6/main">
                        <a:xfrm>
                          <a:off x="0" y="0"/>
                          <a:ext cx="841248" cy="1190473"/>
                        </a:xfrm>
                        <a:prstGeom prst="rect">
                          <a:avLst/>
                        </a:prstGeom>
                      </p166:spPr>
                    </pslz:zmPr>
                  </pslz:sldZmObj>
                </pslz:sldZm>
              </a:graphicData>
            </a:graphic>
          </p:graphicFrame>
        </mc:Choice>
        <mc:Fallback xmlns="">
          <p:pic>
            <p:nvPicPr>
              <p:cNvPr id="55" name="Slide Zoom 54">
                <a:extLst>
                  <a:ext uri="{FF2B5EF4-FFF2-40B4-BE49-F238E27FC236}">
                    <a16:creationId xmlns:a16="http://schemas.microsoft.com/office/drawing/2014/main" id="{97419424-21BC-B1CB-E714-258CB432A3DF}"/>
                  </a:ext>
                </a:extLst>
              </p:cNvPr>
              <p:cNvPicPr>
                <a:picLocks noGrp="1" noRot="1" noChangeAspect="1" noMove="1" noResize="1" noEditPoints="1" noAdjustHandles="1" noChangeArrowheads="1" noChangeShapeType="1"/>
              </p:cNvPicPr>
              <p:nvPr/>
            </p:nvPicPr>
            <p:blipFill>
              <a:blip r:embed="rId54"/>
              <a:stretch>
                <a:fillRect/>
              </a:stretch>
            </p:blipFill>
            <p:spPr>
              <a:xfrm>
                <a:off x="6200126" y="4737100"/>
                <a:ext cx="841248" cy="1190473"/>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57" name="Slide Zoom 56">
                <a:extLst>
                  <a:ext uri="{FF2B5EF4-FFF2-40B4-BE49-F238E27FC236}">
                    <a16:creationId xmlns:a16="http://schemas.microsoft.com/office/drawing/2014/main" id="{401F06AC-4657-C8A5-D0A6-21E02F97B6B0}"/>
                  </a:ext>
                </a:extLst>
              </p:cNvPr>
              <p:cNvGraphicFramePr>
                <a:graphicFrameLocks noChangeAspect="1"/>
              </p:cNvGraphicFramePr>
              <p:nvPr>
                <p:extLst>
                  <p:ext uri="{D42A27DB-BD31-4B8C-83A1-F6EECF244321}">
                    <p14:modId xmlns:p14="http://schemas.microsoft.com/office/powerpoint/2010/main" val="2940839795"/>
                  </p:ext>
                </p:extLst>
              </p:nvPr>
            </p:nvGraphicFramePr>
            <p:xfrm>
              <a:off x="882651" y="6213627"/>
              <a:ext cx="838200" cy="1186158"/>
            </p:xfrm>
            <a:graphic>
              <a:graphicData uri="http://schemas.microsoft.com/office/powerpoint/2016/slidezoom">
                <pslz:sldZm>
                  <pslz:sldZmObj sldId="532" cId="3422211016">
                    <pslz:zmPr id="{DCCDF85C-37FB-4DFC-A3E2-DD70AC515B26}" returnToParent="0" transitionDur="1000">
                      <p166:blipFill xmlns:p166="http://schemas.microsoft.com/office/powerpoint/2016/6/main">
                        <a:blip r:embed="rId55"/>
                        <a:stretch>
                          <a:fillRect/>
                        </a:stretch>
                      </p166:blipFill>
                      <p166:spPr xmlns:p166="http://schemas.microsoft.com/office/powerpoint/2016/6/main">
                        <a:xfrm>
                          <a:off x="0" y="0"/>
                          <a:ext cx="838200" cy="1186158"/>
                        </a:xfrm>
                        <a:prstGeom prst="rect">
                          <a:avLst/>
                        </a:prstGeom>
                      </p166:spPr>
                    </pslz:zmPr>
                  </pslz:sldZmObj>
                </pslz:sldZm>
              </a:graphicData>
            </a:graphic>
          </p:graphicFrame>
        </mc:Choice>
        <mc:Fallback xmlns="">
          <p:pic>
            <p:nvPicPr>
              <p:cNvPr id="57" name="Slide Zoom 56">
                <a:extLst>
                  <a:ext uri="{FF2B5EF4-FFF2-40B4-BE49-F238E27FC236}">
                    <a16:creationId xmlns:a16="http://schemas.microsoft.com/office/drawing/2014/main" id="{401F06AC-4657-C8A5-D0A6-21E02F97B6B0}"/>
                  </a:ext>
                </a:extLst>
              </p:cNvPr>
              <p:cNvPicPr>
                <a:picLocks noGrp="1" noRot="1" noChangeAspect="1" noMove="1" noResize="1" noEditPoints="1" noAdjustHandles="1" noChangeArrowheads="1" noChangeShapeType="1"/>
              </p:cNvPicPr>
              <p:nvPr/>
            </p:nvPicPr>
            <p:blipFill>
              <a:blip r:embed="rId56"/>
              <a:stretch>
                <a:fillRect/>
              </a:stretch>
            </p:blipFill>
            <p:spPr>
              <a:xfrm>
                <a:off x="882651" y="6213627"/>
                <a:ext cx="838200" cy="1186158"/>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59" name="Slide Zoom 58">
                <a:extLst>
                  <a:ext uri="{FF2B5EF4-FFF2-40B4-BE49-F238E27FC236}">
                    <a16:creationId xmlns:a16="http://schemas.microsoft.com/office/drawing/2014/main" id="{604B96D6-E734-D146-D8E7-97AE1D2A2F0A}"/>
                  </a:ext>
                </a:extLst>
              </p:cNvPr>
              <p:cNvGraphicFramePr>
                <a:graphicFrameLocks noChangeAspect="1"/>
              </p:cNvGraphicFramePr>
              <p:nvPr>
                <p:extLst>
                  <p:ext uri="{D42A27DB-BD31-4B8C-83A1-F6EECF244321}">
                    <p14:modId xmlns:p14="http://schemas.microsoft.com/office/powerpoint/2010/main" val="4257230364"/>
                  </p:ext>
                </p:extLst>
              </p:nvPr>
            </p:nvGraphicFramePr>
            <p:xfrm>
              <a:off x="2254253" y="6213627"/>
              <a:ext cx="838200" cy="1186159"/>
            </p:xfrm>
            <a:graphic>
              <a:graphicData uri="http://schemas.microsoft.com/office/powerpoint/2016/slidezoom">
                <pslz:sldZm>
                  <pslz:sldZmObj sldId="533" cId="2811498919">
                    <pslz:zmPr id="{6046C3D5-D223-4F07-9A21-D4F365A7DCAD}" returnToParent="0" transitionDur="1000">
                      <p166:blipFill xmlns:p166="http://schemas.microsoft.com/office/powerpoint/2016/6/main">
                        <a:blip r:embed="rId57"/>
                        <a:stretch>
                          <a:fillRect/>
                        </a:stretch>
                      </p166:blipFill>
                      <p166:spPr xmlns:p166="http://schemas.microsoft.com/office/powerpoint/2016/6/main">
                        <a:xfrm>
                          <a:off x="0" y="0"/>
                          <a:ext cx="838200" cy="1186159"/>
                        </a:xfrm>
                        <a:prstGeom prst="rect">
                          <a:avLst/>
                        </a:prstGeom>
                      </p166:spPr>
                    </pslz:zmPr>
                  </pslz:sldZmObj>
                </pslz:sldZm>
              </a:graphicData>
            </a:graphic>
          </p:graphicFrame>
        </mc:Choice>
        <mc:Fallback xmlns="">
          <p:pic>
            <p:nvPicPr>
              <p:cNvPr id="59" name="Slide Zoom 58">
                <a:extLst>
                  <a:ext uri="{FF2B5EF4-FFF2-40B4-BE49-F238E27FC236}">
                    <a16:creationId xmlns:a16="http://schemas.microsoft.com/office/drawing/2014/main" id="{604B96D6-E734-D146-D8E7-97AE1D2A2F0A}"/>
                  </a:ext>
                </a:extLst>
              </p:cNvPr>
              <p:cNvPicPr>
                <a:picLocks noGrp="1" noRot="1" noChangeAspect="1" noMove="1" noResize="1" noEditPoints="1" noAdjustHandles="1" noChangeArrowheads="1" noChangeShapeType="1"/>
              </p:cNvPicPr>
              <p:nvPr/>
            </p:nvPicPr>
            <p:blipFill>
              <a:blip r:embed="rId58"/>
              <a:stretch>
                <a:fillRect/>
              </a:stretch>
            </p:blipFill>
            <p:spPr>
              <a:xfrm>
                <a:off x="2254253" y="6213627"/>
                <a:ext cx="838200" cy="1186159"/>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61" name="Slide Zoom 60">
                <a:extLst>
                  <a:ext uri="{FF2B5EF4-FFF2-40B4-BE49-F238E27FC236}">
                    <a16:creationId xmlns:a16="http://schemas.microsoft.com/office/drawing/2014/main" id="{20E92A07-1F87-06CE-F189-B3E5CD193732}"/>
                  </a:ext>
                </a:extLst>
              </p:cNvPr>
              <p:cNvGraphicFramePr>
                <a:graphicFrameLocks noChangeAspect="1"/>
              </p:cNvGraphicFramePr>
              <p:nvPr>
                <p:extLst>
                  <p:ext uri="{D42A27DB-BD31-4B8C-83A1-F6EECF244321}">
                    <p14:modId xmlns:p14="http://schemas.microsoft.com/office/powerpoint/2010/main" val="1976539507"/>
                  </p:ext>
                </p:extLst>
              </p:nvPr>
            </p:nvGraphicFramePr>
            <p:xfrm>
              <a:off x="3625854" y="6213627"/>
              <a:ext cx="838195" cy="1186152"/>
            </p:xfrm>
            <a:graphic>
              <a:graphicData uri="http://schemas.microsoft.com/office/powerpoint/2016/slidezoom">
                <pslz:sldZm>
                  <pslz:sldZmObj sldId="534" cId="2811654099">
                    <pslz:zmPr id="{AEB74421-0F6A-44A8-9F0F-04AD0FB5EAED}" returnToParent="0" transitionDur="1000">
                      <p166:blipFill xmlns:p166="http://schemas.microsoft.com/office/powerpoint/2016/6/main">
                        <a:blip r:embed="rId59"/>
                        <a:stretch>
                          <a:fillRect/>
                        </a:stretch>
                      </p166:blipFill>
                      <p166:spPr xmlns:p166="http://schemas.microsoft.com/office/powerpoint/2016/6/main">
                        <a:xfrm>
                          <a:off x="0" y="0"/>
                          <a:ext cx="838195" cy="1186152"/>
                        </a:xfrm>
                        <a:prstGeom prst="rect">
                          <a:avLst/>
                        </a:prstGeom>
                      </p166:spPr>
                    </pslz:zmPr>
                  </pslz:sldZmObj>
                </pslz:sldZm>
              </a:graphicData>
            </a:graphic>
          </p:graphicFrame>
        </mc:Choice>
        <mc:Fallback xmlns="">
          <p:pic>
            <p:nvPicPr>
              <p:cNvPr id="61" name="Slide Zoom 60">
                <a:extLst>
                  <a:ext uri="{FF2B5EF4-FFF2-40B4-BE49-F238E27FC236}">
                    <a16:creationId xmlns:a16="http://schemas.microsoft.com/office/drawing/2014/main" id="{20E92A07-1F87-06CE-F189-B3E5CD193732}"/>
                  </a:ext>
                </a:extLst>
              </p:cNvPr>
              <p:cNvPicPr>
                <a:picLocks noGrp="1" noRot="1" noChangeAspect="1" noMove="1" noResize="1" noEditPoints="1" noAdjustHandles="1" noChangeArrowheads="1" noChangeShapeType="1"/>
              </p:cNvPicPr>
              <p:nvPr/>
            </p:nvPicPr>
            <p:blipFill>
              <a:blip r:embed="rId60"/>
              <a:stretch>
                <a:fillRect/>
              </a:stretch>
            </p:blipFill>
            <p:spPr>
              <a:xfrm>
                <a:off x="3625854" y="6213627"/>
                <a:ext cx="838195" cy="118615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63" name="Slide Zoom 62">
                <a:extLst>
                  <a:ext uri="{FF2B5EF4-FFF2-40B4-BE49-F238E27FC236}">
                    <a16:creationId xmlns:a16="http://schemas.microsoft.com/office/drawing/2014/main" id="{1EEB8365-B48D-9945-C2C2-23BEE57394F7}"/>
                  </a:ext>
                </a:extLst>
              </p:cNvPr>
              <p:cNvGraphicFramePr>
                <a:graphicFrameLocks noChangeAspect="1"/>
              </p:cNvGraphicFramePr>
              <p:nvPr>
                <p:extLst>
                  <p:ext uri="{D42A27DB-BD31-4B8C-83A1-F6EECF244321}">
                    <p14:modId xmlns:p14="http://schemas.microsoft.com/office/powerpoint/2010/main" val="4283399142"/>
                  </p:ext>
                </p:extLst>
              </p:nvPr>
            </p:nvGraphicFramePr>
            <p:xfrm>
              <a:off x="4994400" y="6213627"/>
              <a:ext cx="841249" cy="1190473"/>
            </p:xfrm>
            <a:graphic>
              <a:graphicData uri="http://schemas.microsoft.com/office/powerpoint/2016/slidezoom">
                <pslz:sldZm>
                  <pslz:sldZmObj sldId="535" cId="2011000317">
                    <pslz:zmPr id="{4268873F-C2CC-4229-998A-8162FAB1FD62}" returnToParent="0" transitionDur="1000">
                      <p166:blipFill xmlns:p166="http://schemas.microsoft.com/office/powerpoint/2016/6/main">
                        <a:blip r:embed="rId61"/>
                        <a:stretch>
                          <a:fillRect/>
                        </a:stretch>
                      </p166:blipFill>
                      <p166:spPr xmlns:p166="http://schemas.microsoft.com/office/powerpoint/2016/6/main">
                        <a:xfrm>
                          <a:off x="0" y="0"/>
                          <a:ext cx="841249" cy="1190473"/>
                        </a:xfrm>
                        <a:prstGeom prst="rect">
                          <a:avLst/>
                        </a:prstGeom>
                      </p166:spPr>
                    </pslz:zmPr>
                  </pslz:sldZmObj>
                </pslz:sldZm>
              </a:graphicData>
            </a:graphic>
          </p:graphicFrame>
        </mc:Choice>
        <mc:Fallback xmlns="">
          <p:pic>
            <p:nvPicPr>
              <p:cNvPr id="63" name="Slide Zoom 62">
                <a:extLst>
                  <a:ext uri="{FF2B5EF4-FFF2-40B4-BE49-F238E27FC236}">
                    <a16:creationId xmlns:a16="http://schemas.microsoft.com/office/drawing/2014/main" id="{1EEB8365-B48D-9945-C2C2-23BEE57394F7}"/>
                  </a:ext>
                </a:extLst>
              </p:cNvPr>
              <p:cNvPicPr>
                <a:picLocks noGrp="1" noRot="1" noChangeAspect="1" noMove="1" noResize="1" noEditPoints="1" noAdjustHandles="1" noChangeArrowheads="1" noChangeShapeType="1"/>
              </p:cNvPicPr>
              <p:nvPr/>
            </p:nvPicPr>
            <p:blipFill>
              <a:blip r:embed="rId62"/>
              <a:stretch>
                <a:fillRect/>
              </a:stretch>
            </p:blipFill>
            <p:spPr>
              <a:xfrm>
                <a:off x="4994400" y="6213627"/>
                <a:ext cx="841249" cy="1190473"/>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65" name="Slide Zoom 64">
                <a:extLst>
                  <a:ext uri="{FF2B5EF4-FFF2-40B4-BE49-F238E27FC236}">
                    <a16:creationId xmlns:a16="http://schemas.microsoft.com/office/drawing/2014/main" id="{A7D2B521-601C-A48F-7685-99A68452E02B}"/>
                  </a:ext>
                </a:extLst>
              </p:cNvPr>
              <p:cNvGraphicFramePr>
                <a:graphicFrameLocks noChangeAspect="1"/>
              </p:cNvGraphicFramePr>
              <p:nvPr>
                <p:extLst>
                  <p:ext uri="{D42A27DB-BD31-4B8C-83A1-F6EECF244321}">
                    <p14:modId xmlns:p14="http://schemas.microsoft.com/office/powerpoint/2010/main" val="3768009876"/>
                  </p:ext>
                </p:extLst>
              </p:nvPr>
            </p:nvGraphicFramePr>
            <p:xfrm>
              <a:off x="6186918" y="6213627"/>
              <a:ext cx="838195" cy="1186151"/>
            </p:xfrm>
            <a:graphic>
              <a:graphicData uri="http://schemas.microsoft.com/office/powerpoint/2016/slidezoom">
                <pslz:sldZm>
                  <pslz:sldZmObj sldId="536" cId="1302593831">
                    <pslz:zmPr id="{6ACD31EA-C374-4C2A-AB20-E683A7D74A44}" returnToParent="0" transitionDur="1000">
                      <p166:blipFill xmlns:p166="http://schemas.microsoft.com/office/powerpoint/2016/6/main">
                        <a:blip r:embed="rId63"/>
                        <a:stretch>
                          <a:fillRect/>
                        </a:stretch>
                      </p166:blipFill>
                      <p166:spPr xmlns:p166="http://schemas.microsoft.com/office/powerpoint/2016/6/main">
                        <a:xfrm>
                          <a:off x="0" y="0"/>
                          <a:ext cx="838195" cy="1186151"/>
                        </a:xfrm>
                        <a:prstGeom prst="rect">
                          <a:avLst/>
                        </a:prstGeom>
                      </p166:spPr>
                    </pslz:zmPr>
                  </pslz:sldZmObj>
                </pslz:sldZm>
              </a:graphicData>
            </a:graphic>
          </p:graphicFrame>
        </mc:Choice>
        <mc:Fallback xmlns="">
          <p:pic>
            <p:nvPicPr>
              <p:cNvPr id="65" name="Slide Zoom 64">
                <a:extLst>
                  <a:ext uri="{FF2B5EF4-FFF2-40B4-BE49-F238E27FC236}">
                    <a16:creationId xmlns:a16="http://schemas.microsoft.com/office/drawing/2014/main" id="{A7D2B521-601C-A48F-7685-99A68452E02B}"/>
                  </a:ext>
                </a:extLst>
              </p:cNvPr>
              <p:cNvPicPr>
                <a:picLocks noGrp="1" noRot="1" noChangeAspect="1" noMove="1" noResize="1" noEditPoints="1" noAdjustHandles="1" noChangeArrowheads="1" noChangeShapeType="1"/>
              </p:cNvPicPr>
              <p:nvPr/>
            </p:nvPicPr>
            <p:blipFill>
              <a:blip r:embed="rId64"/>
              <a:stretch>
                <a:fillRect/>
              </a:stretch>
            </p:blipFill>
            <p:spPr>
              <a:xfrm>
                <a:off x="6186918" y="6213627"/>
                <a:ext cx="838195" cy="1186151"/>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67" name="Slide Zoom 66">
                <a:extLst>
                  <a:ext uri="{FF2B5EF4-FFF2-40B4-BE49-F238E27FC236}">
                    <a16:creationId xmlns:a16="http://schemas.microsoft.com/office/drawing/2014/main" id="{02F6FE5B-E53B-1367-FEA7-E9481AC127DF}"/>
                  </a:ext>
                </a:extLst>
              </p:cNvPr>
              <p:cNvGraphicFramePr>
                <a:graphicFrameLocks noChangeAspect="1"/>
              </p:cNvGraphicFramePr>
              <p:nvPr>
                <p:extLst>
                  <p:ext uri="{D42A27DB-BD31-4B8C-83A1-F6EECF244321}">
                    <p14:modId xmlns:p14="http://schemas.microsoft.com/office/powerpoint/2010/main" val="990192262"/>
                  </p:ext>
                </p:extLst>
              </p:nvPr>
            </p:nvGraphicFramePr>
            <p:xfrm>
              <a:off x="861787" y="7709916"/>
              <a:ext cx="841248" cy="1190472"/>
            </p:xfrm>
            <a:graphic>
              <a:graphicData uri="http://schemas.microsoft.com/office/powerpoint/2016/slidezoom">
                <pslz:sldZm>
                  <pslz:sldZmObj sldId="537" cId="727334359">
                    <pslz:zmPr id="{7674935F-EA0E-4B7B-BEDB-8466578B8024}" returnToParent="0" transitionDur="1000">
                      <p166:blipFill xmlns:p166="http://schemas.microsoft.com/office/powerpoint/2016/6/main">
                        <a:blip r:embed="rId65"/>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xmlns="">
          <p:pic>
            <p:nvPicPr>
              <p:cNvPr id="67" name="Slide Zoom 66">
                <a:extLst>
                  <a:ext uri="{FF2B5EF4-FFF2-40B4-BE49-F238E27FC236}">
                    <a16:creationId xmlns:a16="http://schemas.microsoft.com/office/drawing/2014/main" id="{02F6FE5B-E53B-1367-FEA7-E9481AC127DF}"/>
                  </a:ext>
                </a:extLst>
              </p:cNvPr>
              <p:cNvPicPr>
                <a:picLocks noGrp="1" noRot="1" noChangeAspect="1" noMove="1" noResize="1" noEditPoints="1" noAdjustHandles="1" noChangeArrowheads="1" noChangeShapeType="1"/>
              </p:cNvPicPr>
              <p:nvPr/>
            </p:nvPicPr>
            <p:blipFill>
              <a:blip r:embed="rId66"/>
              <a:stretch>
                <a:fillRect/>
              </a:stretch>
            </p:blipFill>
            <p:spPr>
              <a:xfrm>
                <a:off x="861787" y="7709916"/>
                <a:ext cx="841248" cy="119047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69" name="Slide Zoom 68">
                <a:extLst>
                  <a:ext uri="{FF2B5EF4-FFF2-40B4-BE49-F238E27FC236}">
                    <a16:creationId xmlns:a16="http://schemas.microsoft.com/office/drawing/2014/main" id="{934362DE-F92A-1D91-1CC2-1DFB2A06CCB6}"/>
                  </a:ext>
                </a:extLst>
              </p:cNvPr>
              <p:cNvGraphicFramePr>
                <a:graphicFrameLocks noChangeAspect="1"/>
              </p:cNvGraphicFramePr>
              <p:nvPr>
                <p:extLst>
                  <p:ext uri="{D42A27DB-BD31-4B8C-83A1-F6EECF244321}">
                    <p14:modId xmlns:p14="http://schemas.microsoft.com/office/powerpoint/2010/main" val="216060982"/>
                  </p:ext>
                </p:extLst>
              </p:nvPr>
            </p:nvGraphicFramePr>
            <p:xfrm>
              <a:off x="2254254" y="7709916"/>
              <a:ext cx="841248" cy="1190472"/>
            </p:xfrm>
            <a:graphic>
              <a:graphicData uri="http://schemas.microsoft.com/office/powerpoint/2016/slidezoom">
                <pslz:sldZm>
                  <pslz:sldZmObj sldId="544" cId="1311892963">
                    <pslz:zmPr id="{E3FD8BB2-85D8-47FD-98AA-4A168C2E5413}" returnToParent="0" transitionDur="1000">
                      <p166:blipFill xmlns:p166="http://schemas.microsoft.com/office/powerpoint/2016/6/main">
                        <a:blip r:embed="rId67"/>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xmlns="">
          <p:pic>
            <p:nvPicPr>
              <p:cNvPr id="69" name="Slide Zoom 68">
                <a:extLst>
                  <a:ext uri="{FF2B5EF4-FFF2-40B4-BE49-F238E27FC236}">
                    <a16:creationId xmlns:a16="http://schemas.microsoft.com/office/drawing/2014/main" id="{934362DE-F92A-1D91-1CC2-1DFB2A06CCB6}"/>
                  </a:ext>
                </a:extLst>
              </p:cNvPr>
              <p:cNvPicPr>
                <a:picLocks noGrp="1" noRot="1" noChangeAspect="1" noMove="1" noResize="1" noEditPoints="1" noAdjustHandles="1" noChangeArrowheads="1" noChangeShapeType="1"/>
              </p:cNvPicPr>
              <p:nvPr/>
            </p:nvPicPr>
            <p:blipFill>
              <a:blip r:embed="rId68"/>
              <a:stretch>
                <a:fillRect/>
              </a:stretch>
            </p:blipFill>
            <p:spPr>
              <a:xfrm>
                <a:off x="2254254" y="7709916"/>
                <a:ext cx="841248" cy="119047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71" name="Slide Zoom 70">
                <a:extLst>
                  <a:ext uri="{FF2B5EF4-FFF2-40B4-BE49-F238E27FC236}">
                    <a16:creationId xmlns:a16="http://schemas.microsoft.com/office/drawing/2014/main" id="{97842868-A31F-84B5-7A95-EF1AB580D139}"/>
                  </a:ext>
                </a:extLst>
              </p:cNvPr>
              <p:cNvGraphicFramePr>
                <a:graphicFrameLocks noChangeAspect="1"/>
              </p:cNvGraphicFramePr>
              <p:nvPr>
                <p:extLst>
                  <p:ext uri="{D42A27DB-BD31-4B8C-83A1-F6EECF244321}">
                    <p14:modId xmlns:p14="http://schemas.microsoft.com/office/powerpoint/2010/main" val="3733998431"/>
                  </p:ext>
                </p:extLst>
              </p:nvPr>
            </p:nvGraphicFramePr>
            <p:xfrm>
              <a:off x="3646152" y="7709916"/>
              <a:ext cx="841248" cy="1190472"/>
            </p:xfrm>
            <a:graphic>
              <a:graphicData uri="http://schemas.microsoft.com/office/powerpoint/2016/slidezoom">
                <pslz:sldZm>
                  <pslz:sldZmObj sldId="538" cId="3717877357">
                    <pslz:zmPr id="{6E3B0131-33B6-4B69-92FB-5FB8FD4A2196}" returnToParent="0" transitionDur="1000">
                      <p166:blipFill xmlns:p166="http://schemas.microsoft.com/office/powerpoint/2016/6/main">
                        <a:blip r:embed="rId69"/>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xmlns="">
          <p:pic>
            <p:nvPicPr>
              <p:cNvPr id="71" name="Slide Zoom 70">
                <a:extLst>
                  <a:ext uri="{FF2B5EF4-FFF2-40B4-BE49-F238E27FC236}">
                    <a16:creationId xmlns:a16="http://schemas.microsoft.com/office/drawing/2014/main" id="{97842868-A31F-84B5-7A95-EF1AB580D139}"/>
                  </a:ext>
                </a:extLst>
              </p:cNvPr>
              <p:cNvPicPr>
                <a:picLocks noGrp="1" noRot="1" noChangeAspect="1" noMove="1" noResize="1" noEditPoints="1" noAdjustHandles="1" noChangeArrowheads="1" noChangeShapeType="1"/>
              </p:cNvPicPr>
              <p:nvPr/>
            </p:nvPicPr>
            <p:blipFill>
              <a:blip r:embed="rId70"/>
              <a:stretch>
                <a:fillRect/>
              </a:stretch>
            </p:blipFill>
            <p:spPr>
              <a:xfrm>
                <a:off x="3646152" y="7709916"/>
                <a:ext cx="841248" cy="119047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73" name="Slide Zoom 72">
                <a:extLst>
                  <a:ext uri="{FF2B5EF4-FFF2-40B4-BE49-F238E27FC236}">
                    <a16:creationId xmlns:a16="http://schemas.microsoft.com/office/drawing/2014/main" id="{9E0ACE98-2DCD-14AC-7676-0415735685B3}"/>
                  </a:ext>
                </a:extLst>
              </p:cNvPr>
              <p:cNvGraphicFramePr>
                <a:graphicFrameLocks noChangeAspect="1"/>
              </p:cNvGraphicFramePr>
              <p:nvPr>
                <p:extLst>
                  <p:ext uri="{D42A27DB-BD31-4B8C-83A1-F6EECF244321}">
                    <p14:modId xmlns:p14="http://schemas.microsoft.com/office/powerpoint/2010/main" val="84237967"/>
                  </p:ext>
                </p:extLst>
              </p:nvPr>
            </p:nvGraphicFramePr>
            <p:xfrm>
              <a:off x="5023084" y="7709916"/>
              <a:ext cx="841248" cy="1190473"/>
            </p:xfrm>
            <a:graphic>
              <a:graphicData uri="http://schemas.microsoft.com/office/powerpoint/2016/slidezoom">
                <pslz:sldZm>
                  <pslz:sldZmObj sldId="545" cId="2431438009">
                    <pslz:zmPr id="{A102591D-1047-42B1-82F6-471C665B1AC9}" returnToParent="0" transitionDur="1000">
                      <p166:blipFill xmlns:p166="http://schemas.microsoft.com/office/powerpoint/2016/6/main">
                        <a:blip r:embed="rId71"/>
                        <a:stretch>
                          <a:fillRect/>
                        </a:stretch>
                      </p166:blipFill>
                      <p166:spPr xmlns:p166="http://schemas.microsoft.com/office/powerpoint/2016/6/main">
                        <a:xfrm>
                          <a:off x="0" y="0"/>
                          <a:ext cx="841248" cy="1190473"/>
                        </a:xfrm>
                        <a:prstGeom prst="rect">
                          <a:avLst/>
                        </a:prstGeom>
                      </p166:spPr>
                    </pslz:zmPr>
                  </pslz:sldZmObj>
                </pslz:sldZm>
              </a:graphicData>
            </a:graphic>
          </p:graphicFrame>
        </mc:Choice>
        <mc:Fallback xmlns="">
          <p:pic>
            <p:nvPicPr>
              <p:cNvPr id="73" name="Slide Zoom 72">
                <a:extLst>
                  <a:ext uri="{FF2B5EF4-FFF2-40B4-BE49-F238E27FC236}">
                    <a16:creationId xmlns:a16="http://schemas.microsoft.com/office/drawing/2014/main" id="{9E0ACE98-2DCD-14AC-7676-0415735685B3}"/>
                  </a:ext>
                </a:extLst>
              </p:cNvPr>
              <p:cNvPicPr>
                <a:picLocks noGrp="1" noRot="1" noChangeAspect="1" noMove="1" noResize="1" noEditPoints="1" noAdjustHandles="1" noChangeArrowheads="1" noChangeShapeType="1"/>
              </p:cNvPicPr>
              <p:nvPr/>
            </p:nvPicPr>
            <p:blipFill>
              <a:blip r:embed="rId72"/>
              <a:stretch>
                <a:fillRect/>
              </a:stretch>
            </p:blipFill>
            <p:spPr>
              <a:xfrm>
                <a:off x="5023084" y="7709916"/>
                <a:ext cx="841248" cy="1190473"/>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75" name="Slide Zoom 74">
                <a:extLst>
                  <a:ext uri="{FF2B5EF4-FFF2-40B4-BE49-F238E27FC236}">
                    <a16:creationId xmlns:a16="http://schemas.microsoft.com/office/drawing/2014/main" id="{23144733-6E60-C600-420D-CD8C2877434F}"/>
                  </a:ext>
                </a:extLst>
              </p:cNvPr>
              <p:cNvGraphicFramePr>
                <a:graphicFrameLocks noChangeAspect="1"/>
              </p:cNvGraphicFramePr>
              <p:nvPr>
                <p:extLst>
                  <p:ext uri="{D42A27DB-BD31-4B8C-83A1-F6EECF244321}">
                    <p14:modId xmlns:p14="http://schemas.microsoft.com/office/powerpoint/2010/main" val="4289296401"/>
                  </p:ext>
                </p:extLst>
              </p:nvPr>
            </p:nvGraphicFramePr>
            <p:xfrm>
              <a:off x="6238227" y="7709916"/>
              <a:ext cx="838195" cy="1186152"/>
            </p:xfrm>
            <a:graphic>
              <a:graphicData uri="http://schemas.microsoft.com/office/powerpoint/2016/slidezoom">
                <pslz:sldZm>
                  <pslz:sldZmObj sldId="546" cId="1969188852">
                    <pslz:zmPr id="{D8FE78FB-E77B-4097-96EC-F0909D54EAF0}" returnToParent="0" transitionDur="1000">
                      <p166:blipFill xmlns:p166="http://schemas.microsoft.com/office/powerpoint/2016/6/main">
                        <a:blip r:embed="rId73"/>
                        <a:stretch>
                          <a:fillRect/>
                        </a:stretch>
                      </p166:blipFill>
                      <p166:spPr xmlns:p166="http://schemas.microsoft.com/office/powerpoint/2016/6/main">
                        <a:xfrm>
                          <a:off x="0" y="0"/>
                          <a:ext cx="838195" cy="1186152"/>
                        </a:xfrm>
                        <a:prstGeom prst="rect">
                          <a:avLst/>
                        </a:prstGeom>
                      </p166:spPr>
                    </pslz:zmPr>
                  </pslz:sldZmObj>
                </pslz:sldZm>
              </a:graphicData>
            </a:graphic>
          </p:graphicFrame>
        </mc:Choice>
        <mc:Fallback xmlns="">
          <p:pic>
            <p:nvPicPr>
              <p:cNvPr id="75" name="Slide Zoom 74">
                <a:extLst>
                  <a:ext uri="{FF2B5EF4-FFF2-40B4-BE49-F238E27FC236}">
                    <a16:creationId xmlns:a16="http://schemas.microsoft.com/office/drawing/2014/main" id="{23144733-6E60-C600-420D-CD8C2877434F}"/>
                  </a:ext>
                </a:extLst>
              </p:cNvPr>
              <p:cNvPicPr>
                <a:picLocks noGrp="1" noRot="1" noChangeAspect="1" noMove="1" noResize="1" noEditPoints="1" noAdjustHandles="1" noChangeArrowheads="1" noChangeShapeType="1"/>
              </p:cNvPicPr>
              <p:nvPr/>
            </p:nvPicPr>
            <p:blipFill>
              <a:blip r:embed="rId74"/>
              <a:stretch>
                <a:fillRect/>
              </a:stretch>
            </p:blipFill>
            <p:spPr>
              <a:xfrm>
                <a:off x="6238227" y="7709916"/>
                <a:ext cx="838195" cy="118615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77" name="Slide Zoom 76">
                <a:extLst>
                  <a:ext uri="{FF2B5EF4-FFF2-40B4-BE49-F238E27FC236}">
                    <a16:creationId xmlns:a16="http://schemas.microsoft.com/office/drawing/2014/main" id="{EA9F2878-D921-BEE0-662D-D46200EFED31}"/>
                  </a:ext>
                </a:extLst>
              </p:cNvPr>
              <p:cNvGraphicFramePr>
                <a:graphicFrameLocks noChangeAspect="1"/>
              </p:cNvGraphicFramePr>
              <p:nvPr>
                <p:extLst>
                  <p:ext uri="{D42A27DB-BD31-4B8C-83A1-F6EECF244321}">
                    <p14:modId xmlns:p14="http://schemas.microsoft.com/office/powerpoint/2010/main" val="2759474388"/>
                  </p:ext>
                </p:extLst>
              </p:nvPr>
            </p:nvGraphicFramePr>
            <p:xfrm>
              <a:off x="882650" y="9171399"/>
              <a:ext cx="838199" cy="1186158"/>
            </p:xfrm>
            <a:graphic>
              <a:graphicData uri="http://schemas.microsoft.com/office/powerpoint/2016/slidezoom">
                <pslz:sldZm>
                  <pslz:sldZmObj sldId="539" cId="3493933210">
                    <pslz:zmPr id="{072FA4BE-3105-4E37-82B8-130C9DA04E90}" returnToParent="0" transitionDur="1000">
                      <p166:blipFill xmlns:p166="http://schemas.microsoft.com/office/powerpoint/2016/6/main">
                        <a:blip r:embed="rId75"/>
                        <a:stretch>
                          <a:fillRect/>
                        </a:stretch>
                      </p166:blipFill>
                      <p166:spPr xmlns:p166="http://schemas.microsoft.com/office/powerpoint/2016/6/main">
                        <a:xfrm>
                          <a:off x="0" y="0"/>
                          <a:ext cx="838199" cy="1186158"/>
                        </a:xfrm>
                        <a:prstGeom prst="rect">
                          <a:avLst/>
                        </a:prstGeom>
                      </p166:spPr>
                    </pslz:zmPr>
                  </pslz:sldZmObj>
                </pslz:sldZm>
              </a:graphicData>
            </a:graphic>
          </p:graphicFrame>
        </mc:Choice>
        <mc:Fallback xmlns="">
          <p:pic>
            <p:nvPicPr>
              <p:cNvPr id="77" name="Slide Zoom 76">
                <a:extLst>
                  <a:ext uri="{FF2B5EF4-FFF2-40B4-BE49-F238E27FC236}">
                    <a16:creationId xmlns:a16="http://schemas.microsoft.com/office/drawing/2014/main" id="{EA9F2878-D921-BEE0-662D-D46200EFED31}"/>
                  </a:ext>
                </a:extLst>
              </p:cNvPr>
              <p:cNvPicPr>
                <a:picLocks noGrp="1" noRot="1" noChangeAspect="1" noMove="1" noResize="1" noEditPoints="1" noAdjustHandles="1" noChangeArrowheads="1" noChangeShapeType="1"/>
              </p:cNvPicPr>
              <p:nvPr/>
            </p:nvPicPr>
            <p:blipFill>
              <a:blip r:embed="rId76"/>
              <a:stretch>
                <a:fillRect/>
              </a:stretch>
            </p:blipFill>
            <p:spPr>
              <a:xfrm>
                <a:off x="882650" y="9171399"/>
                <a:ext cx="838199" cy="1186158"/>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79" name="Slide Zoom 78">
                <a:extLst>
                  <a:ext uri="{FF2B5EF4-FFF2-40B4-BE49-F238E27FC236}">
                    <a16:creationId xmlns:a16="http://schemas.microsoft.com/office/drawing/2014/main" id="{1C988951-EDC1-2FFA-DC85-70F39E07AA17}"/>
                  </a:ext>
                </a:extLst>
              </p:cNvPr>
              <p:cNvGraphicFramePr>
                <a:graphicFrameLocks noChangeAspect="1"/>
              </p:cNvGraphicFramePr>
              <p:nvPr>
                <p:extLst>
                  <p:ext uri="{D42A27DB-BD31-4B8C-83A1-F6EECF244321}">
                    <p14:modId xmlns:p14="http://schemas.microsoft.com/office/powerpoint/2010/main" val="1658130333"/>
                  </p:ext>
                </p:extLst>
              </p:nvPr>
            </p:nvGraphicFramePr>
            <p:xfrm>
              <a:off x="2255578" y="9171399"/>
              <a:ext cx="841248" cy="1190472"/>
            </p:xfrm>
            <a:graphic>
              <a:graphicData uri="http://schemas.microsoft.com/office/powerpoint/2016/slidezoom">
                <pslz:sldZm>
                  <pslz:sldZmObj sldId="540" cId="2340939245">
                    <pslz:zmPr id="{C25EFDC1-329C-432F-AEB3-24031A0B0E82}" returnToParent="0" transitionDur="1000">
                      <p166:blipFill xmlns:p166="http://schemas.microsoft.com/office/powerpoint/2016/6/main">
                        <a:blip r:embed="rId77"/>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xmlns="">
          <p:pic>
            <p:nvPicPr>
              <p:cNvPr id="79" name="Slide Zoom 78">
                <a:extLst>
                  <a:ext uri="{FF2B5EF4-FFF2-40B4-BE49-F238E27FC236}">
                    <a16:creationId xmlns:a16="http://schemas.microsoft.com/office/drawing/2014/main" id="{1C988951-EDC1-2FFA-DC85-70F39E07AA17}"/>
                  </a:ext>
                </a:extLst>
              </p:cNvPr>
              <p:cNvPicPr>
                <a:picLocks noGrp="1" noRot="1" noChangeAspect="1" noMove="1" noResize="1" noEditPoints="1" noAdjustHandles="1" noChangeArrowheads="1" noChangeShapeType="1"/>
              </p:cNvPicPr>
              <p:nvPr/>
            </p:nvPicPr>
            <p:blipFill>
              <a:blip r:embed="rId78"/>
              <a:stretch>
                <a:fillRect/>
              </a:stretch>
            </p:blipFill>
            <p:spPr>
              <a:xfrm>
                <a:off x="2255578" y="9171399"/>
                <a:ext cx="841248" cy="119047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81" name="Slide Zoom 80">
                <a:extLst>
                  <a:ext uri="{FF2B5EF4-FFF2-40B4-BE49-F238E27FC236}">
                    <a16:creationId xmlns:a16="http://schemas.microsoft.com/office/drawing/2014/main" id="{2AB0172D-5481-0583-2981-6F3E81EF3C03}"/>
                  </a:ext>
                </a:extLst>
              </p:cNvPr>
              <p:cNvGraphicFramePr>
                <a:graphicFrameLocks noChangeAspect="1"/>
              </p:cNvGraphicFramePr>
              <p:nvPr>
                <p:extLst>
                  <p:ext uri="{D42A27DB-BD31-4B8C-83A1-F6EECF244321}">
                    <p14:modId xmlns:p14="http://schemas.microsoft.com/office/powerpoint/2010/main" val="2657368576"/>
                  </p:ext>
                </p:extLst>
              </p:nvPr>
            </p:nvGraphicFramePr>
            <p:xfrm>
              <a:off x="3639518" y="9171399"/>
              <a:ext cx="841248" cy="1190473"/>
            </p:xfrm>
            <a:graphic>
              <a:graphicData uri="http://schemas.microsoft.com/office/powerpoint/2016/slidezoom">
                <pslz:sldZm>
                  <pslz:sldZmObj sldId="541" cId="3485438662">
                    <pslz:zmPr id="{D6CF0277-101C-4963-A2E4-D958294372B4}" returnToParent="0" transitionDur="1000">
                      <p166:blipFill xmlns:p166="http://schemas.microsoft.com/office/powerpoint/2016/6/main">
                        <a:blip r:embed="rId79"/>
                        <a:stretch>
                          <a:fillRect/>
                        </a:stretch>
                      </p166:blipFill>
                      <p166:spPr xmlns:p166="http://schemas.microsoft.com/office/powerpoint/2016/6/main">
                        <a:xfrm>
                          <a:off x="0" y="0"/>
                          <a:ext cx="841248" cy="1190473"/>
                        </a:xfrm>
                        <a:prstGeom prst="rect">
                          <a:avLst/>
                        </a:prstGeom>
                      </p166:spPr>
                    </pslz:zmPr>
                  </pslz:sldZmObj>
                </pslz:sldZm>
              </a:graphicData>
            </a:graphic>
          </p:graphicFrame>
        </mc:Choice>
        <mc:Fallback xmlns="">
          <p:pic>
            <p:nvPicPr>
              <p:cNvPr id="81" name="Slide Zoom 80">
                <a:extLst>
                  <a:ext uri="{FF2B5EF4-FFF2-40B4-BE49-F238E27FC236}">
                    <a16:creationId xmlns:a16="http://schemas.microsoft.com/office/drawing/2014/main" id="{2AB0172D-5481-0583-2981-6F3E81EF3C03}"/>
                  </a:ext>
                </a:extLst>
              </p:cNvPr>
              <p:cNvPicPr>
                <a:picLocks noGrp="1" noRot="1" noChangeAspect="1" noMove="1" noResize="1" noEditPoints="1" noAdjustHandles="1" noChangeArrowheads="1" noChangeShapeType="1"/>
              </p:cNvPicPr>
              <p:nvPr/>
            </p:nvPicPr>
            <p:blipFill>
              <a:blip r:embed="rId80"/>
              <a:stretch>
                <a:fillRect/>
              </a:stretch>
            </p:blipFill>
            <p:spPr>
              <a:xfrm>
                <a:off x="3639518" y="9171399"/>
                <a:ext cx="841248" cy="1190473"/>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83" name="Slide Zoom 82">
                <a:extLst>
                  <a:ext uri="{FF2B5EF4-FFF2-40B4-BE49-F238E27FC236}">
                    <a16:creationId xmlns:a16="http://schemas.microsoft.com/office/drawing/2014/main" id="{037AF665-7814-EF08-2DC5-05FB5447CC63}"/>
                  </a:ext>
                </a:extLst>
              </p:cNvPr>
              <p:cNvGraphicFramePr>
                <a:graphicFrameLocks noChangeAspect="1"/>
              </p:cNvGraphicFramePr>
              <p:nvPr>
                <p:extLst>
                  <p:ext uri="{D42A27DB-BD31-4B8C-83A1-F6EECF244321}">
                    <p14:modId xmlns:p14="http://schemas.microsoft.com/office/powerpoint/2010/main" val="1738877527"/>
                  </p:ext>
                </p:extLst>
              </p:nvPr>
            </p:nvGraphicFramePr>
            <p:xfrm>
              <a:off x="5023084" y="9171399"/>
              <a:ext cx="841248" cy="1190473"/>
            </p:xfrm>
            <a:graphic>
              <a:graphicData uri="http://schemas.microsoft.com/office/powerpoint/2016/slidezoom">
                <pslz:sldZm>
                  <pslz:sldZmObj sldId="542" cId="1248400330">
                    <pslz:zmPr id="{2F4CD04C-4316-42AF-B9D8-19BA2AE84BE3}" returnToParent="0" transitionDur="1000">
                      <p166:blipFill xmlns:p166="http://schemas.microsoft.com/office/powerpoint/2016/6/main">
                        <a:blip r:embed="rId81"/>
                        <a:stretch>
                          <a:fillRect/>
                        </a:stretch>
                      </p166:blipFill>
                      <p166:spPr xmlns:p166="http://schemas.microsoft.com/office/powerpoint/2016/6/main">
                        <a:xfrm>
                          <a:off x="0" y="0"/>
                          <a:ext cx="841248" cy="1190473"/>
                        </a:xfrm>
                        <a:prstGeom prst="rect">
                          <a:avLst/>
                        </a:prstGeom>
                      </p166:spPr>
                    </pslz:zmPr>
                  </pslz:sldZmObj>
                </pslz:sldZm>
              </a:graphicData>
            </a:graphic>
          </p:graphicFrame>
        </mc:Choice>
        <mc:Fallback xmlns="">
          <p:pic>
            <p:nvPicPr>
              <p:cNvPr id="83" name="Slide Zoom 82">
                <a:extLst>
                  <a:ext uri="{FF2B5EF4-FFF2-40B4-BE49-F238E27FC236}">
                    <a16:creationId xmlns:a16="http://schemas.microsoft.com/office/drawing/2014/main" id="{037AF665-7814-EF08-2DC5-05FB5447CC63}"/>
                  </a:ext>
                </a:extLst>
              </p:cNvPr>
              <p:cNvPicPr>
                <a:picLocks noGrp="1" noRot="1" noChangeAspect="1" noMove="1" noResize="1" noEditPoints="1" noAdjustHandles="1" noChangeArrowheads="1" noChangeShapeType="1"/>
              </p:cNvPicPr>
              <p:nvPr/>
            </p:nvPicPr>
            <p:blipFill>
              <a:blip r:embed="rId82"/>
              <a:stretch>
                <a:fillRect/>
              </a:stretch>
            </p:blipFill>
            <p:spPr>
              <a:xfrm>
                <a:off x="5023084" y="9171399"/>
                <a:ext cx="841248" cy="1190473"/>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85" name="Slide Zoom 84">
                <a:extLst>
                  <a:ext uri="{FF2B5EF4-FFF2-40B4-BE49-F238E27FC236}">
                    <a16:creationId xmlns:a16="http://schemas.microsoft.com/office/drawing/2014/main" id="{EA1C9F5A-D838-F55A-9785-B6AB716AB154}"/>
                  </a:ext>
                </a:extLst>
              </p:cNvPr>
              <p:cNvGraphicFramePr>
                <a:graphicFrameLocks noChangeAspect="1"/>
              </p:cNvGraphicFramePr>
              <p:nvPr>
                <p:extLst>
                  <p:ext uri="{D42A27DB-BD31-4B8C-83A1-F6EECF244321}">
                    <p14:modId xmlns:p14="http://schemas.microsoft.com/office/powerpoint/2010/main" val="3615160944"/>
                  </p:ext>
                </p:extLst>
              </p:nvPr>
            </p:nvGraphicFramePr>
            <p:xfrm>
              <a:off x="6221385" y="9171399"/>
              <a:ext cx="841248" cy="1190473"/>
            </p:xfrm>
            <a:graphic>
              <a:graphicData uri="http://schemas.microsoft.com/office/powerpoint/2016/slidezoom">
                <pslz:sldZm>
                  <pslz:sldZmObj sldId="543" cId="743625849">
                    <pslz:zmPr id="{93078FC4-2EFD-43B9-BA40-D4387C8CEA98}" returnToParent="0" transitionDur="1000">
                      <p166:blipFill xmlns:p166="http://schemas.microsoft.com/office/powerpoint/2016/6/main">
                        <a:blip r:embed="rId83"/>
                        <a:stretch>
                          <a:fillRect/>
                        </a:stretch>
                      </p166:blipFill>
                      <p166:spPr xmlns:p166="http://schemas.microsoft.com/office/powerpoint/2016/6/main">
                        <a:xfrm>
                          <a:off x="0" y="0"/>
                          <a:ext cx="841248" cy="1190473"/>
                        </a:xfrm>
                        <a:prstGeom prst="rect">
                          <a:avLst/>
                        </a:prstGeom>
                      </p166:spPr>
                    </pslz:zmPr>
                  </pslz:sldZmObj>
                </pslz:sldZm>
              </a:graphicData>
            </a:graphic>
          </p:graphicFrame>
        </mc:Choice>
        <mc:Fallback xmlns="">
          <p:pic>
            <p:nvPicPr>
              <p:cNvPr id="85" name="Slide Zoom 84">
                <a:extLst>
                  <a:ext uri="{FF2B5EF4-FFF2-40B4-BE49-F238E27FC236}">
                    <a16:creationId xmlns:a16="http://schemas.microsoft.com/office/drawing/2014/main" id="{EA1C9F5A-D838-F55A-9785-B6AB716AB154}"/>
                  </a:ext>
                </a:extLst>
              </p:cNvPr>
              <p:cNvPicPr>
                <a:picLocks noGrp="1" noRot="1" noChangeAspect="1" noMove="1" noResize="1" noEditPoints="1" noAdjustHandles="1" noChangeArrowheads="1" noChangeShapeType="1"/>
              </p:cNvPicPr>
              <p:nvPr/>
            </p:nvPicPr>
            <p:blipFill>
              <a:blip r:embed="rId84"/>
              <a:stretch>
                <a:fillRect/>
              </a:stretch>
            </p:blipFill>
            <p:spPr>
              <a:xfrm>
                <a:off x="6221385" y="9171399"/>
                <a:ext cx="841248" cy="1190473"/>
              </a:xfrm>
              <a:prstGeom prst="rect">
                <a:avLst/>
              </a:prstGeom>
            </p:spPr>
          </p:pic>
        </mc:Fallback>
      </mc:AlternateContent>
    </p:spTree>
    <p:extLst>
      <p:ext uri="{BB962C8B-B14F-4D97-AF65-F5344CB8AC3E}">
        <p14:creationId xmlns:p14="http://schemas.microsoft.com/office/powerpoint/2010/main" val="640525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D83F1AA3-A9B9-332A-0B7D-76B82A79297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107083-19B8-FCFE-D23B-917CE3A208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12700"/>
            <a:ext cx="7588250" cy="106807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FE9D1826-9201-EAD3-D71D-C326FF925222}"/>
                  </a:ext>
                </a:extLst>
              </p:cNvPr>
              <p:cNvGraphicFramePr>
                <a:graphicFrameLocks noChangeAspect="1"/>
              </p:cNvGraphicFramePr>
              <p:nvPr>
                <p:extLst>
                  <p:ext uri="{D42A27DB-BD31-4B8C-83A1-F6EECF244321}">
                    <p14:modId xmlns:p14="http://schemas.microsoft.com/office/powerpoint/2010/main" val="93515121"/>
                  </p:ext>
                </p:extLst>
              </p:nvPr>
            </p:nvGraphicFramePr>
            <p:xfrm rot="5400000">
              <a:off x="7096419" y="10205158"/>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FE9D1826-9201-EAD3-D71D-C326FF925222}"/>
                  </a:ext>
                </a:extLst>
              </p:cNvPr>
              <p:cNvPicPr>
                <a:picLocks noGrp="1" noRot="1" noChangeAspect="1" noMove="1" noResize="1" noEditPoints="1" noAdjustHandles="1" noChangeArrowheads="1" noChangeShapeType="1"/>
              </p:cNvPicPr>
              <p:nvPr/>
            </p:nvPicPr>
            <p:blipFill>
              <a:blip r:embed="rId6"/>
              <a:stretch>
                <a:fillRect/>
              </a:stretch>
            </p:blipFill>
            <p:spPr>
              <a:xfrm rot="5400000">
                <a:off x="7096419" y="10205158"/>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559656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2096C5AE-BA60-2BFB-DAA2-7B80A5CF9F9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CA92A88-CB2E-3311-13DD-C55BCF1736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7569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343BF8D0-09E1-EF60-FCD0-6D98C22B45EE}"/>
                  </a:ext>
                </a:extLst>
              </p:cNvPr>
              <p:cNvGraphicFramePr>
                <a:graphicFrameLocks noChangeAspect="1"/>
              </p:cNvGraphicFramePr>
              <p:nvPr>
                <p:extLst>
                  <p:ext uri="{D42A27DB-BD31-4B8C-83A1-F6EECF244321}">
                    <p14:modId xmlns:p14="http://schemas.microsoft.com/office/powerpoint/2010/main" val="2158362745"/>
                  </p:ext>
                </p:extLst>
              </p:nvPr>
            </p:nvGraphicFramePr>
            <p:xfrm rot="5400000">
              <a:off x="41569" y="102968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343BF8D0-09E1-EF60-FCD0-6D98C22B45EE}"/>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968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971950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EFEBA89F-35EE-1B01-4220-9995926B000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198C5AA-DA2A-10EB-8EBD-3326FEE966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1215F4C9-E6F7-7872-C06D-4B7198300542}"/>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1215F4C9-E6F7-7872-C06D-4B7198300542}"/>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224401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7D1E3B30-42A6-258A-6E33-587E14DACFA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F475B2B-3DAE-E194-8D64-6ACF6C0EE4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C6A2FDCC-4AB1-F86F-7FA1-2DC67C9133E4}"/>
                  </a:ext>
                </a:extLst>
              </p:cNvPr>
              <p:cNvGraphicFramePr>
                <a:graphicFrameLocks noChangeAspect="1"/>
              </p:cNvGraphicFramePr>
              <p:nvPr>
                <p:extLst>
                  <p:ext uri="{D42A27DB-BD31-4B8C-83A1-F6EECF244321}">
                    <p14:modId xmlns:p14="http://schemas.microsoft.com/office/powerpoint/2010/main" val="1044684233"/>
                  </p:ext>
                </p:extLst>
              </p:nvPr>
            </p:nvGraphicFramePr>
            <p:xfrm rot="5400000">
              <a:off x="7057731"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C6A2FDCC-4AB1-F86F-7FA1-2DC67C9133E4}"/>
                  </a:ext>
                </a:extLst>
              </p:cNvPr>
              <p:cNvPicPr>
                <a:picLocks noGrp="1" noRot="1" noChangeAspect="1" noMove="1" noResize="1" noEditPoints="1" noAdjustHandles="1" noChangeArrowheads="1" noChangeShapeType="1"/>
              </p:cNvPicPr>
              <p:nvPr/>
            </p:nvPicPr>
            <p:blipFill>
              <a:blip r:embed="rId6"/>
              <a:stretch>
                <a:fillRect/>
              </a:stretch>
            </p:blipFill>
            <p:spPr>
              <a:xfrm rot="5400000">
                <a:off x="7057731"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246160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694E2EF-9399-534E-F9E8-F7CE4B8EBA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E98442D-F8B3-811E-9A05-2C56BC1A57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E54D2CAE-0006-4314-AA52-6458B06B18D1}"/>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E54D2CAE-0006-4314-AA52-6458B06B18D1}"/>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4216020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72404978-E66D-7C24-226B-EB3EDCD2CC5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E60118-4F70-6F45-8D31-9FF214CC1E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6CB8EA1A-3521-2926-71B7-B3666603551A}"/>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6CB8EA1A-3521-2926-71B7-B3666603551A}"/>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1363156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BC8F2D06-6BA1-F92B-002B-FA4DA6591D5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2C69FE9-CCB0-21C9-E257-6CEA9890F4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F76AD7A4-B078-8556-A3D7-24A315EC8380}"/>
                  </a:ext>
                </a:extLst>
              </p:cNvPr>
              <p:cNvGraphicFramePr>
                <a:graphicFrameLocks noChangeAspect="1"/>
              </p:cNvGraphicFramePr>
              <p:nvPr>
                <p:extLst>
                  <p:ext uri="{D42A27DB-BD31-4B8C-83A1-F6EECF244321}">
                    <p14:modId xmlns:p14="http://schemas.microsoft.com/office/powerpoint/2010/main" val="1581746732"/>
                  </p:ext>
                </p:extLst>
              </p:nvPr>
            </p:nvGraphicFramePr>
            <p:xfrm rot="5400000">
              <a:off x="7133931" y="102333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F76AD7A4-B078-8556-A3D7-24A315EC8380}"/>
                  </a:ext>
                </a:extLst>
              </p:cNvPr>
              <p:cNvPicPr>
                <a:picLocks noGrp="1" noRot="1" noChangeAspect="1" noMove="1" noResize="1" noEditPoints="1" noAdjustHandles="1" noChangeArrowheads="1" noChangeShapeType="1"/>
              </p:cNvPicPr>
              <p:nvPr/>
            </p:nvPicPr>
            <p:blipFill>
              <a:blip r:embed="rId6"/>
              <a:stretch>
                <a:fillRect/>
              </a:stretch>
            </p:blipFill>
            <p:spPr>
              <a:xfrm rot="5400000">
                <a:off x="7133931" y="102333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042984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5EC9164-DAB1-440E-5785-26D29D1537D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E101CC8-373E-B13F-C7FA-B44D038AB3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7569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99E78A48-DB93-B402-8B7F-D83F61A44F9E}"/>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99E78A48-DB93-B402-8B7F-D83F61A44F9E}"/>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085068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13EDCBF-0FC6-448C-F123-02E734F467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4461209-7DBA-79B6-3725-99FB469FB2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28819D04-6155-4C48-8C36-94459681E5D5}"/>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28819D04-6155-4C48-8C36-94459681E5D5}"/>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591344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0A7F748D-B9B4-BF9E-2102-4C6D3E61AD7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D7C5BAC-8663-C0D0-D14C-C791606E94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9"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43C270BC-7EBC-B81F-34EA-B36618DCB76E}"/>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43C270BC-7EBC-B81F-34EA-B36618DCB76E}"/>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77332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B3004717-94E7-97B2-9917-64DB797B701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A98AF79-31FD-0499-14C9-66753B012E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7556500" cy="10693399"/>
          </a:xfrm>
          <a:prstGeom prst="rect">
            <a:avLst/>
          </a:prstGeom>
        </p:spPr>
      </p:pic>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3AC43336-D4E0-8D5B-AC53-2EB35642F468}"/>
                  </a:ext>
                </a:extLst>
              </p:cNvPr>
              <p:cNvGraphicFramePr>
                <a:graphicFrameLocks noChangeAspect="1"/>
              </p:cNvGraphicFramePr>
              <p:nvPr>
                <p:extLst>
                  <p:ext uri="{D42A27DB-BD31-4B8C-83A1-F6EECF244321}">
                    <p14:modId xmlns:p14="http://schemas.microsoft.com/office/powerpoint/2010/main" val="1897984224"/>
                  </p:ext>
                </p:extLst>
              </p:nvPr>
            </p:nvGraphicFramePr>
            <p:xfrm>
              <a:off x="7054850" y="991870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xmlns="">
          <p:pic>
            <p:nvPicPr>
              <p:cNvPr id="4" name="Slide Zoom 3">
                <a:extLst>
                  <a:ext uri="{FF2B5EF4-FFF2-40B4-BE49-F238E27FC236}">
                    <a16:creationId xmlns:a16="http://schemas.microsoft.com/office/drawing/2014/main" id="{3AC43336-D4E0-8D5B-AC53-2EB35642F468}"/>
                  </a:ext>
                </a:extLst>
              </p:cNvPr>
              <p:cNvPicPr>
                <a:picLocks noGrp="1" noRot="1" noChangeAspect="1" noMove="1" noResize="1" noEditPoints="1" noAdjustHandles="1" noChangeArrowheads="1" noChangeShapeType="1"/>
              </p:cNvPicPr>
              <p:nvPr/>
            </p:nvPicPr>
            <p:blipFill>
              <a:blip r:embed="rId7"/>
              <a:stretch>
                <a:fillRect/>
              </a:stretch>
            </p:blipFill>
            <p:spPr>
              <a:xfrm>
                <a:off x="7054850" y="9918700"/>
                <a:ext cx="483152" cy="683720"/>
              </a:xfrm>
              <a:prstGeom prst="rect">
                <a:avLst/>
              </a:prstGeom>
            </p:spPr>
          </p:pic>
        </mc:Fallback>
      </mc:AlternateContent>
    </p:spTree>
    <p:extLst>
      <p:ext uri="{BB962C8B-B14F-4D97-AF65-F5344CB8AC3E}">
        <p14:creationId xmlns:p14="http://schemas.microsoft.com/office/powerpoint/2010/main" val="3111465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5925F92E-0151-559F-C141-E7184CC31C3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C8EBB89-1629-BF7F-197F-0A9FAE71E5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9"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817A374A-2DDB-B579-2893-D8E1C261FF89}"/>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817A374A-2DDB-B579-2893-D8E1C261FF89}"/>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263182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DF93C7E3-62E0-CAD5-0131-ED4C8D0A655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29CE32B-10B1-BBE9-49D0-EF219D4AED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12700"/>
            <a:ext cx="7588249" cy="106680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2BE7A4BD-6695-7CBF-DCBF-094266B772B7}"/>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2BE7A4BD-6695-7CBF-DCBF-094266B772B7}"/>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132519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138B7C87-BDA6-4F85-A036-48B532E59F7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71FE227-B7E9-F82E-EE13-0C2F2666CD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80699"/>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04371E4D-00DE-37E0-F61F-0C51C4E792BF}"/>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04371E4D-00DE-37E0-F61F-0C51C4E792BF}"/>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422211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56AA9A5-2EB6-D7BD-9555-DCF704F9F7D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7E44496-FAB2-80EE-D473-E58DDF8B47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68DE0326-C1C5-F47A-E1E4-71C48BEAA2FA}"/>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68DE0326-C1C5-F47A-E1E4-71C48BEAA2FA}"/>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811498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785ABC7B-8AF0-DDA4-3F10-6F02944D742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317C605-AD76-982D-3A16-E80B3AA3D8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EF3CA1AB-C21B-0809-C05A-C4357E525B39}"/>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EF3CA1AB-C21B-0809-C05A-C4357E525B39}"/>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811654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2B4E6357-9B6D-DE30-371A-0EA3CDDD332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78E9A4-FAEA-D380-2EEB-54C23F32DDA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F1CF965F-CBED-C41D-B298-8AFCD6C4AF1E}"/>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F1CF965F-CBED-C41D-B298-8AFCD6C4AF1E}"/>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011000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20411DBA-3BE0-6B3D-5105-DD249E5B414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2893FE-F429-E046-0D09-26C5BCFE6A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CE71F823-9B08-C5D9-6A6C-306A313D9518}"/>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CE71F823-9B08-C5D9-6A6C-306A313D9518}"/>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1302593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1871B1C2-33D0-FA40-EFA2-3634727C519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D96A6D4-9C3B-7CC8-69C3-2839532D94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FA436AC8-FA3E-FB32-0705-6384509577E6}"/>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FA436AC8-FA3E-FB32-0705-6384509577E6}"/>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727334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589A6780-B6C8-432E-0444-B57DAEF3694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B2D4A83-440F-B997-6A23-6F256B8C09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35CC8797-83BF-8F4C-CAA3-3F0563D95291}"/>
                  </a:ext>
                </a:extLst>
              </p:cNvPr>
              <p:cNvGraphicFramePr>
                <a:graphicFrameLocks noChangeAspect="1"/>
              </p:cNvGraphicFramePr>
              <p:nvPr>
                <p:extLst>
                  <p:ext uri="{D42A27DB-BD31-4B8C-83A1-F6EECF244321}">
                    <p14:modId xmlns:p14="http://schemas.microsoft.com/office/powerpoint/2010/main" val="3987015130"/>
                  </p:ext>
                </p:extLst>
              </p:nvPr>
            </p:nvGraphicFramePr>
            <p:xfrm rot="5400000">
              <a:off x="70519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35CC8797-83BF-8F4C-CAA3-3F0563D95291}"/>
                  </a:ext>
                </a:extLst>
              </p:cNvPr>
              <p:cNvPicPr>
                <a:picLocks noGrp="1" noRot="1" noChangeAspect="1" noMove="1" noResize="1" noEditPoints="1" noAdjustHandles="1" noChangeArrowheads="1" noChangeShapeType="1"/>
              </p:cNvPicPr>
              <p:nvPr/>
            </p:nvPicPr>
            <p:blipFill>
              <a:blip r:embed="rId6"/>
              <a:stretch>
                <a:fillRect/>
              </a:stretch>
            </p:blipFill>
            <p:spPr>
              <a:xfrm rot="5400000">
                <a:off x="70519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1311892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8764E2FB-EC0D-CAFA-221B-B32A49C1D9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63016B7-BBDE-D3E5-2828-ABBB62C1A4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12700"/>
            <a:ext cx="7588248" cy="106807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55209498-D59C-10B8-DA58-CE491C62728C}"/>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55209498-D59C-10B8-DA58-CE491C62728C}"/>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717877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1E7FCE5F-CDFE-C932-AD6D-BF7D053EF61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3166BA6-6257-86BD-394A-63F5005B4B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7556500" cy="10693399"/>
          </a:xfrm>
          <a:prstGeom prst="rect">
            <a:avLst/>
          </a:prstGeom>
        </p:spPr>
      </p:pic>
      <p:pic>
        <p:nvPicPr>
          <p:cNvPr id="2" name="Picture 1">
            <a:extLst>
              <a:ext uri="{FF2B5EF4-FFF2-40B4-BE49-F238E27FC236}">
                <a16:creationId xmlns:a16="http://schemas.microsoft.com/office/drawing/2014/main" id="{D5A58FBF-C79E-6ED9-6976-F18B0A4C58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3750" y="1612900"/>
            <a:ext cx="8541717" cy="4270859"/>
          </a:xfrm>
          <a:prstGeom prst="rect">
            <a:avLst/>
          </a:prstGeom>
        </p:spPr>
      </p:pic>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937C4974-7DE8-7911-C100-334368B378AD}"/>
                  </a:ext>
                </a:extLst>
              </p:cNvPr>
              <p:cNvGraphicFramePr>
                <a:graphicFrameLocks noChangeAspect="1"/>
              </p:cNvGraphicFramePr>
              <p:nvPr/>
            </p:nvGraphicFramePr>
            <p:xfrm>
              <a:off x="7054850" y="991870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6"/>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xmlns="">
          <p:pic>
            <p:nvPicPr>
              <p:cNvPr id="4" name="Slide Zoom 3">
                <a:extLst>
                  <a:ext uri="{FF2B5EF4-FFF2-40B4-BE49-F238E27FC236}">
                    <a16:creationId xmlns:a16="http://schemas.microsoft.com/office/drawing/2014/main" id="{937C4974-7DE8-7911-C100-334368B378AD}"/>
                  </a:ext>
                </a:extLst>
              </p:cNvPr>
              <p:cNvPicPr>
                <a:picLocks noGrp="1" noRot="1" noChangeAspect="1" noMove="1" noResize="1" noEditPoints="1" noAdjustHandles="1" noChangeArrowheads="1" noChangeShapeType="1"/>
              </p:cNvPicPr>
              <p:nvPr/>
            </p:nvPicPr>
            <p:blipFill>
              <a:blip r:embed="rId7"/>
              <a:stretch>
                <a:fillRect/>
              </a:stretch>
            </p:blipFill>
            <p:spPr>
              <a:xfrm>
                <a:off x="7054850" y="9918700"/>
                <a:ext cx="483152" cy="683720"/>
              </a:xfrm>
              <a:prstGeom prst="rect">
                <a:avLst/>
              </a:prstGeom>
            </p:spPr>
          </p:pic>
        </mc:Fallback>
      </mc:AlternateContent>
    </p:spTree>
    <p:extLst>
      <p:ext uri="{BB962C8B-B14F-4D97-AF65-F5344CB8AC3E}">
        <p14:creationId xmlns:p14="http://schemas.microsoft.com/office/powerpoint/2010/main" val="3090449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159360C1-2199-C7F3-C4B7-19B3A043727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CE8935-B9B9-D858-236C-E34220958A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7"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7D570D0D-E18B-B175-5FD9-03183E6E09C5}"/>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7D570D0D-E18B-B175-5FD9-03183E6E09C5}"/>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431438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6AEF2D18-D077-D0C8-3D32-7896035D375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3D5C675-3388-95AD-FDC0-C2D8A497E0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7"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2E485F38-E526-A3AE-AD81-AE18E95F6022}"/>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2E485F38-E526-A3AE-AD81-AE18E95F6022}"/>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1969188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46765D8E-1F7C-8505-7AE7-F383E0E2F0B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B89B116-D317-20FB-EC24-E2B0E6C0CF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807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83FCE670-B659-7DBA-3EFD-1FC89FE056A8}"/>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83FCE670-B659-7DBA-3EFD-1FC89FE056A8}"/>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493933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465D267-EA86-684A-06A5-E8D5B9169F2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AA84F51-BC59-B2DB-5845-EA6A4FBEA1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D2C3F415-BE38-3195-6204-5848C4E9BC2D}"/>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D2C3F415-BE38-3195-6204-5848C4E9BC2D}"/>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340939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C4E72046-70DF-415B-96D1-2F3CC726C9C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4D38599-D134-4727-4357-2DE37EB2ED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215900"/>
            <a:ext cx="7588248" cy="108966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3AA91440-81B3-6747-4DDF-64B00161068A}"/>
                  </a:ext>
                </a:extLst>
              </p:cNvPr>
              <p:cNvGraphicFramePr>
                <a:graphicFrameLocks noChangeAspect="1"/>
              </p:cNvGraphicFramePr>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3AA91440-81B3-6747-4DDF-64B00161068A}"/>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1896272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53AF0E22-BEB3-A9BF-A335-92DC1986A47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E73D302-49EB-A064-09E1-1E1BB879DC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B2BB5082-9D7F-AA40-5A59-AB16511D86C4}"/>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B2BB5082-9D7F-AA40-5A59-AB16511D86C4}"/>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485438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FFEB5577-C634-45C8-5ECB-4BCA2590EF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2F520A-7BF0-E70D-ACCB-EA22285EF1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D74D1C33-9A93-4502-EC26-C4029705CF22}"/>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D74D1C33-9A93-4502-EC26-C4029705CF22}"/>
                  </a:ext>
                </a:extLst>
              </p:cNvPr>
              <p:cNvPicPr>
                <a:picLocks noGrp="1" noRot="1" noChangeAspect="1" noMove="1" noResize="1" noEditPoints="1" noAdjustHandles="1" noChangeArrowheads="1" noChangeShapeType="1"/>
              </p:cNvPicPr>
              <p:nvPr/>
            </p:nvPicPr>
            <p:blipFill>
              <a:blip r:embed="rId6"/>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1248400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F00F2AFD-67A9-698D-FCF1-1F0CC9A7C80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18F2C6D-A5FA-3075-6AF5-954102CBCE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9B3523E1-2FBC-EF65-7CBF-7664BEC73F73}"/>
                  </a:ext>
                </a:extLst>
              </p:cNvPr>
              <p:cNvGraphicFramePr>
                <a:graphicFrameLocks noChangeAspect="1"/>
              </p:cNvGraphicFramePr>
              <p:nvPr>
                <p:extLst>
                  <p:ext uri="{D42A27DB-BD31-4B8C-83A1-F6EECF244321}">
                    <p14:modId xmlns:p14="http://schemas.microsoft.com/office/powerpoint/2010/main" val="3772523498"/>
                  </p:ext>
                </p:extLst>
              </p:nvPr>
            </p:nvGraphicFramePr>
            <p:xfrm rot="5400000">
              <a:off x="70519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xmlns="">
          <p:pic>
            <p:nvPicPr>
              <p:cNvPr id="2" name="Slide Zoom 1">
                <a:extLst>
                  <a:ext uri="{FF2B5EF4-FFF2-40B4-BE49-F238E27FC236}">
                    <a16:creationId xmlns:a16="http://schemas.microsoft.com/office/drawing/2014/main" id="{9B3523E1-2FBC-EF65-7CBF-7664BEC73F73}"/>
                  </a:ext>
                </a:extLst>
              </p:cNvPr>
              <p:cNvPicPr>
                <a:picLocks noGrp="1" noRot="1" noChangeAspect="1" noMove="1" noResize="1" noEditPoints="1" noAdjustHandles="1" noChangeArrowheads="1" noChangeShapeType="1"/>
              </p:cNvPicPr>
              <p:nvPr/>
            </p:nvPicPr>
            <p:blipFill>
              <a:blip r:embed="rId6"/>
              <a:stretch>
                <a:fillRect/>
              </a:stretch>
            </p:blipFill>
            <p:spPr>
              <a:xfrm rot="5400000">
                <a:off x="70519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743625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CA3FC616-3CFC-A6DF-23F0-7D99B2643A8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B98D48C-1E70-465B-2D40-D50DCE37D3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7556500" cy="10693399"/>
          </a:xfrm>
          <a:prstGeom prst="rect">
            <a:avLst/>
          </a:prstGeom>
        </p:spPr>
      </p:pic>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0C8726F2-56EA-CFA6-497A-E987CB2CCC4C}"/>
                  </a:ext>
                </a:extLst>
              </p:cNvPr>
              <p:cNvGraphicFramePr>
                <a:graphicFrameLocks noChangeAspect="1"/>
              </p:cNvGraphicFramePr>
              <p:nvPr>
                <p:extLst>
                  <p:ext uri="{D42A27DB-BD31-4B8C-83A1-F6EECF244321}">
                    <p14:modId xmlns:p14="http://schemas.microsoft.com/office/powerpoint/2010/main" val="578515585"/>
                  </p:ext>
                </p:extLst>
              </p:nvPr>
            </p:nvGraphicFramePr>
            <p:xfrm>
              <a:off x="7054850" y="991870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xmlns="">
          <p:pic>
            <p:nvPicPr>
              <p:cNvPr id="4" name="Slide Zoom 3">
                <a:extLst>
                  <a:ext uri="{FF2B5EF4-FFF2-40B4-BE49-F238E27FC236}">
                    <a16:creationId xmlns:a16="http://schemas.microsoft.com/office/drawing/2014/main" id="{0C8726F2-56EA-CFA6-497A-E987CB2CCC4C}"/>
                  </a:ext>
                </a:extLst>
              </p:cNvPr>
              <p:cNvPicPr>
                <a:picLocks noGrp="1" noRot="1" noChangeAspect="1" noMove="1" noResize="1" noEditPoints="1" noAdjustHandles="1" noChangeArrowheads="1" noChangeShapeType="1"/>
              </p:cNvPicPr>
              <p:nvPr/>
            </p:nvPicPr>
            <p:blipFill>
              <a:blip r:embed="rId6"/>
              <a:stretch>
                <a:fillRect/>
              </a:stretch>
            </p:blipFill>
            <p:spPr>
              <a:xfrm>
                <a:off x="7054850" y="9918700"/>
                <a:ext cx="483152" cy="683720"/>
              </a:xfrm>
              <a:prstGeom prst="rect">
                <a:avLst/>
              </a:prstGeom>
            </p:spPr>
          </p:pic>
        </mc:Fallback>
      </mc:AlternateContent>
    </p:spTree>
    <p:extLst>
      <p:ext uri="{BB962C8B-B14F-4D97-AF65-F5344CB8AC3E}">
        <p14:creationId xmlns:p14="http://schemas.microsoft.com/office/powerpoint/2010/main" val="227160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F500FBEA-323A-545F-64A6-98CB2574C52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2355CB4-B104-F1A4-0655-240ECAF0C9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22964"/>
            <a:ext cx="7556500" cy="4137936"/>
          </a:xfrm>
          <a:prstGeom prst="rect">
            <a:avLst/>
          </a:prstGeom>
        </p:spPr>
      </p:pic>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6E0632CB-2E9F-3CC7-36FC-53879E2A485F}"/>
                  </a:ext>
                </a:extLst>
              </p:cNvPr>
              <p:cNvGraphicFramePr>
                <a:graphicFrameLocks noChangeAspect="1"/>
              </p:cNvGraphicFramePr>
              <p:nvPr>
                <p:extLst>
                  <p:ext uri="{D42A27DB-BD31-4B8C-83A1-F6EECF244321}">
                    <p14:modId xmlns:p14="http://schemas.microsoft.com/office/powerpoint/2010/main" val="578515585"/>
                  </p:ext>
                </p:extLst>
              </p:nvPr>
            </p:nvGraphicFramePr>
            <p:xfrm>
              <a:off x="7054850" y="991870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xmlns="">
          <p:pic>
            <p:nvPicPr>
              <p:cNvPr id="2" name="Slide Zoom 1">
                <a:extLst>
                  <a:ext uri="{FF2B5EF4-FFF2-40B4-BE49-F238E27FC236}">
                    <a16:creationId xmlns:a16="http://schemas.microsoft.com/office/drawing/2014/main" id="{6E0632CB-2E9F-3CC7-36FC-53879E2A485F}"/>
                  </a:ext>
                </a:extLst>
              </p:cNvPr>
              <p:cNvPicPr>
                <a:picLocks noGrp="1" noRot="1" noChangeAspect="1" noMove="1" noResize="1" noEditPoints="1" noAdjustHandles="1" noChangeArrowheads="1" noChangeShapeType="1"/>
              </p:cNvPicPr>
              <p:nvPr/>
            </p:nvPicPr>
            <p:blipFill>
              <a:blip r:embed="rId6"/>
              <a:stretch>
                <a:fillRect/>
              </a:stretch>
            </p:blipFill>
            <p:spPr>
              <a:xfrm>
                <a:off x="7054850" y="9918700"/>
                <a:ext cx="483152" cy="683720"/>
              </a:xfrm>
              <a:prstGeom prst="rect">
                <a:avLst/>
              </a:prstGeom>
            </p:spPr>
          </p:pic>
        </mc:Fallback>
      </mc:AlternateContent>
      <p:pic>
        <p:nvPicPr>
          <p:cNvPr id="3" name="Picture 2">
            <a:extLst>
              <a:ext uri="{FF2B5EF4-FFF2-40B4-BE49-F238E27FC236}">
                <a16:creationId xmlns:a16="http://schemas.microsoft.com/office/drawing/2014/main" id="{A207C5BC-392F-9236-F055-44F91FCCCDE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8497" y="5422900"/>
            <a:ext cx="7556498" cy="4137936"/>
          </a:xfrm>
          <a:prstGeom prst="rect">
            <a:avLst/>
          </a:prstGeom>
        </p:spPr>
      </p:pic>
      <p:cxnSp>
        <p:nvCxnSpPr>
          <p:cNvPr id="6" name="Straight Connector 5">
            <a:extLst>
              <a:ext uri="{FF2B5EF4-FFF2-40B4-BE49-F238E27FC236}">
                <a16:creationId xmlns:a16="http://schemas.microsoft.com/office/drawing/2014/main" id="{B2661F9F-1B77-8C1F-DFE9-1538A5A4C7E3}"/>
              </a:ext>
            </a:extLst>
          </p:cNvPr>
          <p:cNvCxnSpPr/>
          <p:nvPr/>
        </p:nvCxnSpPr>
        <p:spPr>
          <a:xfrm flipH="1">
            <a:off x="730250" y="3060700"/>
            <a:ext cx="6096000" cy="259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2FAFF45-C7D0-22BD-594B-501BA5518094}"/>
              </a:ext>
            </a:extLst>
          </p:cNvPr>
          <p:cNvCxnSpPr/>
          <p:nvPr/>
        </p:nvCxnSpPr>
        <p:spPr>
          <a:xfrm flipV="1">
            <a:off x="6826250" y="2984500"/>
            <a:ext cx="0" cy="2667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086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49870752-3F4B-70A7-FBEE-125B4BD8B5E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3EF6723-EB79-08DB-E905-75AD211DA9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522964"/>
            <a:ext cx="7556498" cy="4137936"/>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333770D5-BBEF-EE53-BBEB-82EF430733E2}"/>
                  </a:ext>
                </a:extLst>
              </p:cNvPr>
              <p:cNvGraphicFramePr>
                <a:graphicFrameLocks noChangeAspect="1"/>
              </p:cNvGraphicFramePr>
              <p:nvPr/>
            </p:nvGraphicFramePr>
            <p:xfrm>
              <a:off x="7054850" y="991870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p:pic>
            <p:nvPicPr>
              <p:cNvPr id="2" name="Slide Zoom 1">
                <a:extLst>
                  <a:ext uri="{FF2B5EF4-FFF2-40B4-BE49-F238E27FC236}">
                    <a16:creationId xmlns:a16="http://schemas.microsoft.com/office/drawing/2014/main" id="{333770D5-BBEF-EE53-BBEB-82EF430733E2}"/>
                  </a:ext>
                </a:extLst>
              </p:cNvPr>
              <p:cNvPicPr>
                <a:picLocks noGrp="1" noRot="1" noChangeAspect="1" noMove="1" noResize="1" noEditPoints="1" noAdjustHandles="1" noChangeArrowheads="1" noChangeShapeType="1"/>
              </p:cNvPicPr>
              <p:nvPr/>
            </p:nvPicPr>
            <p:blipFill>
              <a:blip r:embed="rId5"/>
              <a:stretch>
                <a:fillRect/>
              </a:stretch>
            </p:blipFill>
            <p:spPr>
              <a:xfrm>
                <a:off x="7054850" y="9918700"/>
                <a:ext cx="483152" cy="683720"/>
              </a:xfrm>
              <a:prstGeom prst="rect">
                <a:avLst/>
              </a:prstGeom>
            </p:spPr>
          </p:pic>
        </mc:Fallback>
      </mc:AlternateContent>
      <p:pic>
        <p:nvPicPr>
          <p:cNvPr id="3" name="Picture 2">
            <a:extLst>
              <a:ext uri="{FF2B5EF4-FFF2-40B4-BE49-F238E27FC236}">
                <a16:creationId xmlns:a16="http://schemas.microsoft.com/office/drawing/2014/main" id="{7C149A4E-7B4E-FB02-499E-EC6ACD788C4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497" y="5422900"/>
            <a:ext cx="7556498" cy="4137935"/>
          </a:xfrm>
          <a:prstGeom prst="rect">
            <a:avLst/>
          </a:prstGeom>
        </p:spPr>
      </p:pic>
      <p:cxnSp>
        <p:nvCxnSpPr>
          <p:cNvPr id="6" name="Straight Connector 5">
            <a:extLst>
              <a:ext uri="{FF2B5EF4-FFF2-40B4-BE49-F238E27FC236}">
                <a16:creationId xmlns:a16="http://schemas.microsoft.com/office/drawing/2014/main" id="{514E0A83-4CA3-BA4C-7388-540F4DE0B27F}"/>
              </a:ext>
            </a:extLst>
          </p:cNvPr>
          <p:cNvCxnSpPr/>
          <p:nvPr/>
        </p:nvCxnSpPr>
        <p:spPr>
          <a:xfrm flipH="1">
            <a:off x="730250" y="3060700"/>
            <a:ext cx="6096000" cy="259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5426625-70B8-85B3-7888-41BA30C1AF97}"/>
              </a:ext>
            </a:extLst>
          </p:cNvPr>
          <p:cNvCxnSpPr/>
          <p:nvPr/>
        </p:nvCxnSpPr>
        <p:spPr>
          <a:xfrm flipV="1">
            <a:off x="6826250" y="2984500"/>
            <a:ext cx="0" cy="2667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0202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C2445A6-9639-A808-0FE6-8F220F506E3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6536C3A-F898-6FC5-597E-38092D0996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522964"/>
            <a:ext cx="7556498" cy="4137935"/>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F1BED9CB-1F58-5F09-5B29-549B4869431A}"/>
                  </a:ext>
                </a:extLst>
              </p:cNvPr>
              <p:cNvGraphicFramePr>
                <a:graphicFrameLocks noChangeAspect="1"/>
              </p:cNvGraphicFramePr>
              <p:nvPr/>
            </p:nvGraphicFramePr>
            <p:xfrm>
              <a:off x="7054850" y="991870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p:pic>
            <p:nvPicPr>
              <p:cNvPr id="2" name="Slide Zoom 1">
                <a:extLst>
                  <a:ext uri="{FF2B5EF4-FFF2-40B4-BE49-F238E27FC236}">
                    <a16:creationId xmlns:a16="http://schemas.microsoft.com/office/drawing/2014/main" id="{F1BED9CB-1F58-5F09-5B29-549B4869431A}"/>
                  </a:ext>
                </a:extLst>
              </p:cNvPr>
              <p:cNvPicPr>
                <a:picLocks noGrp="1" noRot="1" noChangeAspect="1" noMove="1" noResize="1" noEditPoints="1" noAdjustHandles="1" noChangeArrowheads="1" noChangeShapeType="1"/>
              </p:cNvPicPr>
              <p:nvPr/>
            </p:nvPicPr>
            <p:blipFill>
              <a:blip r:embed="rId5"/>
              <a:stretch>
                <a:fillRect/>
              </a:stretch>
            </p:blipFill>
            <p:spPr>
              <a:xfrm>
                <a:off x="7054850" y="9918700"/>
                <a:ext cx="483152" cy="683720"/>
              </a:xfrm>
              <a:prstGeom prst="rect">
                <a:avLst/>
              </a:prstGeom>
            </p:spPr>
          </p:pic>
        </mc:Fallback>
      </mc:AlternateContent>
      <p:pic>
        <p:nvPicPr>
          <p:cNvPr id="3" name="Picture 2">
            <a:extLst>
              <a:ext uri="{FF2B5EF4-FFF2-40B4-BE49-F238E27FC236}">
                <a16:creationId xmlns:a16="http://schemas.microsoft.com/office/drawing/2014/main" id="{095F697C-3D3E-5C57-DE8B-CEB0916BCF2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496" y="5422900"/>
            <a:ext cx="7556496" cy="4137935"/>
          </a:xfrm>
          <a:prstGeom prst="rect">
            <a:avLst/>
          </a:prstGeom>
        </p:spPr>
      </p:pic>
      <p:cxnSp>
        <p:nvCxnSpPr>
          <p:cNvPr id="6" name="Straight Connector 5">
            <a:extLst>
              <a:ext uri="{FF2B5EF4-FFF2-40B4-BE49-F238E27FC236}">
                <a16:creationId xmlns:a16="http://schemas.microsoft.com/office/drawing/2014/main" id="{75014702-D83B-107C-05B6-FB79C51571AB}"/>
              </a:ext>
            </a:extLst>
          </p:cNvPr>
          <p:cNvCxnSpPr/>
          <p:nvPr/>
        </p:nvCxnSpPr>
        <p:spPr>
          <a:xfrm flipH="1">
            <a:off x="730250" y="3060700"/>
            <a:ext cx="6096000" cy="259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2492623-1076-B84D-0957-41CA33185D85}"/>
              </a:ext>
            </a:extLst>
          </p:cNvPr>
          <p:cNvCxnSpPr/>
          <p:nvPr/>
        </p:nvCxnSpPr>
        <p:spPr>
          <a:xfrm flipV="1">
            <a:off x="6826250" y="2984500"/>
            <a:ext cx="0" cy="2667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6663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19924886-E39B-BAC5-E59E-CD2B3282D0F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FEC65E0-2DDC-B5A0-5EC9-DD3F61FAD6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7556500" cy="10693399"/>
          </a:xfrm>
          <a:prstGeom prst="rect">
            <a:avLst/>
          </a:prstGeom>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B5D6A4F8-6482-622B-EF35-59E0313A047F}"/>
                  </a:ext>
                </a:extLst>
              </p:cNvPr>
              <p:cNvGraphicFramePr>
                <a:graphicFrameLocks noChangeAspect="1"/>
              </p:cNvGraphicFramePr>
              <p:nvPr>
                <p:extLst>
                  <p:ext uri="{D42A27DB-BD31-4B8C-83A1-F6EECF244321}">
                    <p14:modId xmlns:p14="http://schemas.microsoft.com/office/powerpoint/2010/main" val="578515585"/>
                  </p:ext>
                </p:extLst>
              </p:nvPr>
            </p:nvGraphicFramePr>
            <p:xfrm>
              <a:off x="7054850" y="991870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xmlns="">
          <p:pic>
            <p:nvPicPr>
              <p:cNvPr id="3" name="Slide Zoom 2">
                <a:extLst>
                  <a:ext uri="{FF2B5EF4-FFF2-40B4-BE49-F238E27FC236}">
                    <a16:creationId xmlns:a16="http://schemas.microsoft.com/office/drawing/2014/main" id="{B5D6A4F8-6482-622B-EF35-59E0313A047F}"/>
                  </a:ext>
                </a:extLst>
              </p:cNvPr>
              <p:cNvPicPr>
                <a:picLocks noGrp="1" noRot="1" noChangeAspect="1" noMove="1" noResize="1" noEditPoints="1" noAdjustHandles="1" noChangeArrowheads="1" noChangeShapeType="1"/>
              </p:cNvPicPr>
              <p:nvPr/>
            </p:nvPicPr>
            <p:blipFill>
              <a:blip r:embed="rId6"/>
              <a:stretch>
                <a:fillRect/>
              </a:stretch>
            </p:blipFill>
            <p:spPr>
              <a:xfrm>
                <a:off x="7054850" y="9918700"/>
                <a:ext cx="483152" cy="683720"/>
              </a:xfrm>
              <a:prstGeom prst="rect">
                <a:avLst/>
              </a:prstGeom>
            </p:spPr>
          </p:pic>
        </mc:Fallback>
      </mc:AlternateContent>
    </p:spTree>
    <p:extLst>
      <p:ext uri="{BB962C8B-B14F-4D97-AF65-F5344CB8AC3E}">
        <p14:creationId xmlns:p14="http://schemas.microsoft.com/office/powerpoint/2010/main" val="965407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0B063E4-9AF4-4137-91D9-03033C092326}">
  <we:reference id="a3b40b4f-8edf-490e-9df1-7e66f93912bf" version="1.0.33.0" store="EXCatalog" storeType="EXCatalog"/>
  <we:alternateReferences>
    <we:reference id="WA104380526" version="1.0.33.0" store="en-SG"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5258fdf-1556-4b67-84cf-e4b46ec5efb3">
      <Terms xmlns="http://schemas.microsoft.com/office/infopath/2007/PartnerControls"/>
    </lcf76f155ced4ddcb4097134ff3c332f>
    <TaxCatchAll xmlns="1fffd816-3a2a-4aef-ae76-3dd1d9e7ece7" xsi:nil="true"/>
    <Good_x003f_ xmlns="c5258fdf-1556-4b67-84cf-e4b46ec5efb3">true</Good_x003f_>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8A4D7D039A6F48A908B5560E760407" ma:contentTypeVersion="15" ma:contentTypeDescription="Create a new document." ma:contentTypeScope="" ma:versionID="687cc75303e259fc196fddab44915b4d">
  <xsd:schema xmlns:xsd="http://www.w3.org/2001/XMLSchema" xmlns:xs="http://www.w3.org/2001/XMLSchema" xmlns:p="http://schemas.microsoft.com/office/2006/metadata/properties" xmlns:ns2="c5258fdf-1556-4b67-84cf-e4b46ec5efb3" xmlns:ns3="1fffd816-3a2a-4aef-ae76-3dd1d9e7ece7" targetNamespace="http://schemas.microsoft.com/office/2006/metadata/properties" ma:root="true" ma:fieldsID="abe3b9fdecf12d3aa51698c240e29def" ns2:_="" ns3:_="">
    <xsd:import namespace="c5258fdf-1556-4b67-84cf-e4b46ec5efb3"/>
    <xsd:import namespace="1fffd816-3a2a-4aef-ae76-3dd1d9e7ece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Good_x003f_"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258fdf-1556-4b67-84cf-e4b46ec5ef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5cd13b5-418e-4e61-a484-8d0b9841fb5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Good_x003f_" ma:index="20" nillable="true" ma:displayName="Good?" ma:default="1" ma:description="Select Yes or No." ma:format="Dropdown" ma:internalName="Good_x003f_">
      <xsd:simpleType>
        <xsd:restriction base="dms:Boolean"/>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ffd816-3a2a-4aef-ae76-3dd1d9e7ece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0968e86-5fb0-4b9e-bca9-a6dad5ad5b32}" ma:internalName="TaxCatchAll" ma:showField="CatchAllData" ma:web="1fffd816-3a2a-4aef-ae76-3dd1d9e7e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2F891B-C7F7-44EE-944E-E0466E6845C3}">
  <ds:schemaRefs>
    <ds:schemaRef ds:uri="http://schemas.microsoft.com/sharepoint/v3/contenttype/forms"/>
  </ds:schemaRefs>
</ds:datastoreItem>
</file>

<file path=customXml/itemProps2.xml><?xml version="1.0" encoding="utf-8"?>
<ds:datastoreItem xmlns:ds="http://schemas.openxmlformats.org/officeDocument/2006/customXml" ds:itemID="{B4BAE668-013E-4D2E-94B5-C1EF413D6205}">
  <ds:schemaRefs>
    <ds:schemaRef ds:uri="http://purl.org/dc/terms/"/>
    <ds:schemaRef ds:uri="http://schemas.openxmlformats.org/package/2006/metadata/core-properties"/>
    <ds:schemaRef ds:uri="http://schemas.microsoft.com/office/2006/metadata/properties"/>
    <ds:schemaRef ds:uri="http://schemas.microsoft.com/office/2006/documentManagement/types"/>
    <ds:schemaRef ds:uri="c5258fdf-1556-4b67-84cf-e4b46ec5efb3"/>
    <ds:schemaRef ds:uri="http://purl.org/dc/dcmitype/"/>
    <ds:schemaRef ds:uri="http://schemas.microsoft.com/office/infopath/2007/PartnerControls"/>
    <ds:schemaRef ds:uri="1fffd816-3a2a-4aef-ae76-3dd1d9e7ece7"/>
    <ds:schemaRef ds:uri="http://www.w3.org/XML/1998/namespace"/>
    <ds:schemaRef ds:uri="http://purl.org/dc/elements/1.1/"/>
  </ds:schemaRefs>
</ds:datastoreItem>
</file>

<file path=customXml/itemProps3.xml><?xml version="1.0" encoding="utf-8"?>
<ds:datastoreItem xmlns:ds="http://schemas.openxmlformats.org/officeDocument/2006/customXml" ds:itemID="{B016B32B-5287-4DEE-95D5-E014107F4B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258fdf-1556-4b67-84cf-e4b46ec5efb3"/>
    <ds:schemaRef ds:uri="1fffd816-3a2a-4aef-ae76-3dd1d9e7e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4388</Words>
  <Application>Microsoft Office PowerPoint</Application>
  <PresentationFormat>Custom</PresentationFormat>
  <Paragraphs>234</Paragraphs>
  <Slides>47</Slides>
  <Notes>47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 Black</vt:lpstr>
      <vt:lpstr>Aptos</vt:lpstr>
      <vt:lpstr>Myriad Pro</vt:lpstr>
      <vt:lpstr>Gilroy ExtraBold</vt:lpstr>
      <vt:lpstr>Calibri</vt:lpstr>
      <vt:lpstr>Abadi</vt:lpstr>
      <vt:lpstr>Arial MT Medium</vt:lpstr>
      <vt:lpstr>Arial</vt:lpstr>
      <vt:lpstr>Arial MT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Last use of Oil for Food, Energy, Water, Solution for UNSDG, and quick progress to Type I civilisation.</dc:title>
  <dc:creator>Hydroloop .org</dc:creator>
  <cp:lastModifiedBy>Thone Siharath</cp:lastModifiedBy>
  <cp:revision>207</cp:revision>
  <dcterms:created xsi:type="dcterms:W3CDTF">2006-08-16T00:00:00Z</dcterms:created>
  <dcterms:modified xsi:type="dcterms:W3CDTF">2025-09-17T05:09:45Z</dcterms:modified>
  <dc:identifier>DAF2oh3RMwM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0x010100A48A4D7D039A6F48A908B5560E760407</vt:lpwstr>
  </property>
</Properties>
</file>